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</p:sldMasterIdLst>
  <p:notesMasterIdLst>
    <p:notesMasterId r:id="rId28"/>
  </p:notesMasterIdLst>
  <p:handoutMasterIdLst>
    <p:handoutMasterId r:id="rId29"/>
  </p:handoutMasterIdLst>
  <p:sldIdLst>
    <p:sldId id="258" r:id="rId3"/>
    <p:sldId id="306" r:id="rId4"/>
    <p:sldId id="288" r:id="rId5"/>
    <p:sldId id="259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9" r:id="rId23"/>
    <p:sldId id="310" r:id="rId24"/>
    <p:sldId id="308" r:id="rId25"/>
    <p:sldId id="305" r:id="rId26"/>
    <p:sldId id="307" r:id="rId27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00006E"/>
    <a:srgbClr val="FFFFFF"/>
    <a:srgbClr val="0077D0"/>
    <a:srgbClr val="BBD5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087" autoAdjust="0"/>
  </p:normalViewPr>
  <p:slideViewPr>
    <p:cSldViewPr>
      <p:cViewPr varScale="1">
        <p:scale>
          <a:sx n="112" d="100"/>
          <a:sy n="112" d="100"/>
        </p:scale>
        <p:origin x="-336" y="-78"/>
      </p:cViewPr>
      <p:guideLst>
        <p:guide orient="horz" pos="799"/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21405-FC63-49BF-8625-EFFC900B6DF8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627-C904-4B67-82AE-A7FE19B2ADF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89192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3A86-3CAC-443E-86C4-F3C50E9FC8C7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EFEB-B432-4196-A9A7-DB07F6D7D29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78892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039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DED50-50F0-4E3A-ACCE-37CC5FF64DF9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349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3F4914-A41A-4897-B51F-528AF1844478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011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16677-6F47-4629-AD9C-0592B82498C3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6273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517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07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5598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4442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8702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0778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347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7437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62C7D-39F8-4012-ACE6-059F654D504D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8432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501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376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80696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700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CCA82-E049-4F43-94B2-3D03F71EEB51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506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D2A8E4-D0E8-45D2-AC83-6FEC57EA393C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062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BBF9B-E04A-425E-B8C5-CF32EE09CF42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50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819715-B217-412D-B95F-249040A73B6A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4224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408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2EAE56-1845-4469-848B-8BB00942D43F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121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41174B-6FC2-4D07-8010-66D7B38AFE9C}" type="datetime1">
              <a:rPr lang="el-GR" smtClean="0"/>
              <a:pPr/>
              <a:t>28/12/2017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prstGeom prst="rect">
            <a:avLst/>
          </a:prstGeom>
        </p:spPr>
        <p:txBody>
          <a:bodyPr/>
          <a:lstStyle/>
          <a:p>
            <a:fld id="{B8DD11D0-04DA-47E7-B4F7-16C1E83E62C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5658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2496" y="389856"/>
            <a:ext cx="7201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800" spc="0" dirty="0" smtClean="0"/>
              <a:t> ΑΘΗΝΑ</a:t>
            </a:r>
            <a:r>
              <a:rPr lang="el-GR" sz="800" spc="0" baseline="0" dirty="0" smtClean="0"/>
              <a:t>, </a:t>
            </a:r>
            <a:r>
              <a:rPr lang="en-US" sz="800" spc="0" baseline="0" dirty="0" smtClean="0"/>
              <a:t>  </a:t>
            </a:r>
            <a:r>
              <a:rPr lang="el-GR" sz="800" spc="0" baseline="0" dirty="0" smtClean="0"/>
              <a:t>ΜΕΤΣΟΒΟΥ 29, </a:t>
            </a:r>
            <a:r>
              <a:rPr lang="en-US" sz="800" spc="0" baseline="0" dirty="0" smtClean="0"/>
              <a:t>  </a:t>
            </a:r>
            <a:r>
              <a:rPr lang="el-GR" sz="800" spc="0" baseline="0" dirty="0" smtClean="0"/>
              <a:t>Τ.Κ. 10683, </a:t>
            </a:r>
            <a:r>
              <a:rPr lang="en-US" sz="800" spc="0" baseline="0" dirty="0" smtClean="0"/>
              <a:t>  </a:t>
            </a:r>
            <a:r>
              <a:rPr lang="el-GR" sz="800" spc="0" baseline="0" dirty="0" smtClean="0"/>
              <a:t>ΤΗΛ: +30 210 8822447, </a:t>
            </a:r>
            <a:r>
              <a:rPr lang="en-US" sz="800" spc="0" baseline="0" dirty="0" smtClean="0"/>
              <a:t>  FAX</a:t>
            </a:r>
            <a:r>
              <a:rPr lang="el-GR" sz="800" spc="0" baseline="0" dirty="0" smtClean="0"/>
              <a:t>: +30 210 8822601, </a:t>
            </a:r>
            <a:r>
              <a:rPr lang="en-US" sz="800" spc="0" baseline="0" dirty="0" smtClean="0"/>
              <a:t>  e-mail</a:t>
            </a:r>
            <a:r>
              <a:rPr lang="el-GR" sz="800" spc="0" baseline="0" dirty="0" smtClean="0"/>
              <a:t>: </a:t>
            </a:r>
            <a:r>
              <a:rPr lang="en-US" sz="800" spc="0" baseline="0" dirty="0" smtClean="0"/>
              <a:t>anaplasi@tee.gr</a:t>
            </a:r>
            <a:r>
              <a:rPr lang="el-GR" sz="800" spc="0" baseline="0" dirty="0" smtClean="0"/>
              <a:t> </a:t>
            </a:r>
            <a:endParaRPr lang="el-GR" sz="800" spc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4" t="8383" r="31924" b="13733"/>
          <a:stretch/>
        </p:blipFill>
        <p:spPr>
          <a:xfrm>
            <a:off x="336216" y="157349"/>
            <a:ext cx="2735448" cy="260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2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0A3E-B12D-4024-AE44-FD95ECAFED04}" type="datetimeFigureOut">
              <a:rPr lang="el-GR" smtClean="0"/>
              <a:pPr/>
              <a:t>28/12/2017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B390-3CED-4039-A1B5-552100C557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246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0016" y="4437112"/>
            <a:ext cx="56886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ΕΛΛΗΝΙΚΗ ΔΗΜΟΚΡΑΤΙΑ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ΠΕΡΙΦΕΡΕΙΑ ΝΟΤΙΟΥ ΑΙΓΑΙΟΥ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ΔΗΜΟΣ ΡΟΔΟΥ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ΔΙΕΥΘΥΝΣΗ ΤΕΧΝΙΚΩΝ ΥΠΗΡΕΣΙΩΝ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472" y="5196101"/>
            <a:ext cx="105851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ΕΝΤΑΞΗ 13 ΣΧΟΛΙΚΩΝ ΜΟΝΑΔΩΝ</a:t>
            </a:r>
          </a:p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ΤΟΥ ΔΗΜΟΥ ΡΟΔΟΥ</a:t>
            </a:r>
          </a:p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ΣΤΗΝ ΔΙΑΔΙΚΑΣΙΑ ΔΗΜΟΠΡΑΤΗΣΗΣ ΜΕ ΣΔΙΤ</a:t>
            </a:r>
          </a:p>
        </p:txBody>
      </p:sp>
    </p:spTree>
    <p:extLst>
      <p:ext uri="{BB962C8B-B14F-4D97-AF65-F5344CB8AC3E}">
        <p14:creationId xmlns="" xmlns:p14="http://schemas.microsoft.com/office/powerpoint/2010/main" val="14395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628800"/>
            <a:ext cx="5324716" cy="3549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368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2ΘΕΣΙΟΥ ΝΗΠΙΑΓΩΓΕΙΟΥ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ΡΟΔΟΠΟΥΛΑΣ ΔΗΜΟΥ ΡΟΔΟΥ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250" r="1250"/>
          <a:stretch/>
        </p:blipFill>
        <p:spPr>
          <a:xfrm>
            <a:off x="335360" y="1412776"/>
            <a:ext cx="5760640" cy="49164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28048" y="98072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2224" y="2739697"/>
            <a:ext cx="29201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ΟΤ 514</a:t>
            </a: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2104" y="5457998"/>
            <a:ext cx="46805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1.348,22τμ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588τμ</a:t>
            </a:r>
          </a:p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705.600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="" xmlns:p14="http://schemas.microsoft.com/office/powerpoint/2010/main" val="39480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43" b="12315"/>
          <a:stretch/>
        </p:blipFill>
        <p:spPr>
          <a:xfrm>
            <a:off x="8969356" y="1484784"/>
            <a:ext cx="2887284" cy="3384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1504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12ΘΕΣΙΟΥ ΔΗΜΟΤΙΚΟΥ ΣΧΟΛΕΙΟΥ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ΘΕΟΤΟΚΟΥ 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0296" y="960983"/>
            <a:ext cx="33843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3855" y="2060849"/>
            <a:ext cx="29201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ΟΤ 13</a:t>
            </a: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048" r="1644" b="49280"/>
          <a:stretch/>
        </p:blipFill>
        <p:spPr>
          <a:xfrm>
            <a:off x="335360" y="1340768"/>
            <a:ext cx="3960440" cy="5112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l="2048" t="50720" r="1644"/>
          <a:stretch/>
        </p:blipFill>
        <p:spPr>
          <a:xfrm>
            <a:off x="4511824" y="1485904"/>
            <a:ext cx="3960440" cy="4967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91998" y="4869160"/>
            <a:ext cx="33000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2.384,50τμ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2.270,80τμ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2.724.960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="" xmlns:p14="http://schemas.microsoft.com/office/powerpoint/2010/main" val="169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314849"/>
            <a:ext cx="2016224" cy="5265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1584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ΓΥΜΝΑΣΙΟΥ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ΛΥΚΕΙΟΥ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ΑΦΑΝΤΟΥ 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2384" y="960983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ΤΟΠΟΓΡΑΦΙΚΟ ΔΙΑΓΡΑΜΜΑ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2221" r="2212" b="56212"/>
          <a:stretch/>
        </p:blipFill>
        <p:spPr>
          <a:xfrm>
            <a:off x="335864" y="1287924"/>
            <a:ext cx="3024000" cy="51853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/>
          <a:srcRect l="2221" t="43789" r="2212" b="12859"/>
          <a:stretch/>
        </p:blipFill>
        <p:spPr>
          <a:xfrm>
            <a:off x="3432208" y="1340768"/>
            <a:ext cx="3024000" cy="5133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2520" t="85943" r="809"/>
          <a:stretch/>
        </p:blipFill>
        <p:spPr>
          <a:xfrm>
            <a:off x="6529537" y="1308655"/>
            <a:ext cx="3152603" cy="1697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28552" y="3095782"/>
            <a:ext cx="33000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19.280,00τμ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2.884τμ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3.460.800 €</a:t>
            </a:r>
          </a:p>
        </p:txBody>
      </p:sp>
    </p:spTree>
    <p:extLst>
      <p:ext uri="{BB962C8B-B14F-4D97-AF65-F5344CB8AC3E}">
        <p14:creationId xmlns="" xmlns:p14="http://schemas.microsoft.com/office/powerpoint/2010/main" val="33703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336" y="836712"/>
            <a:ext cx="55446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ΚΛΕΙΣΤΟΥ ΓΥΜΝΑΣΤΗΡΙΟΥ ΓΥΜΝΑΣΙΟΥ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ΛΥΚΕΙΟΥ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ΠΕΡΙΟΧΗΣ ΑΦΑΝΤΟΥ, ΔΗΜΟΥ ΡΟΔΟΥ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986" r="1523"/>
          <a:stretch/>
        </p:blipFill>
        <p:spPr>
          <a:xfrm>
            <a:off x="731404" y="1761130"/>
            <a:ext cx="4320480" cy="4566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019536"/>
            <a:ext cx="2016224" cy="5265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4072" y="1019536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ΤΟΠΟΓΡΑΦΙΚΟ ΔΙΑΓΡΑΜΜΑ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6080" y="4811668"/>
            <a:ext cx="324036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19.280,00τμ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ΚΛΕΙΣΤΟΥ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ΓΥΜΝΑΣΤΗΡΙΟΥ: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1.498τμ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1.797.600 €</a:t>
            </a:r>
          </a:p>
        </p:txBody>
      </p:sp>
    </p:spTree>
    <p:extLst>
      <p:ext uri="{BB962C8B-B14F-4D97-AF65-F5344CB8AC3E}">
        <p14:creationId xmlns="" xmlns:p14="http://schemas.microsoft.com/office/powerpoint/2010/main" val="21205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66" b="4482"/>
          <a:stretch/>
        </p:blipFill>
        <p:spPr>
          <a:xfrm>
            <a:off x="6735638" y="1500059"/>
            <a:ext cx="5129436" cy="3744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336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2ΘΕΣΙΟΥ ΝΗΠΙΑΓΩΓΕΙΟΥ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ΑΣΓΟΥΡΟΥ 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8048" y="98072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4509120"/>
            <a:ext cx="29201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ΟΤ 840</a:t>
            </a: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435" r="2457"/>
          <a:stretch/>
        </p:blipFill>
        <p:spPr>
          <a:xfrm>
            <a:off x="335360" y="1412776"/>
            <a:ext cx="5040560" cy="49271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2104" y="5457998"/>
            <a:ext cx="46805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3.335,00τμ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588τμ</a:t>
            </a:r>
          </a:p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705.600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="" xmlns:p14="http://schemas.microsoft.com/office/powerpoint/2010/main" val="36961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61" b="15722"/>
          <a:stretch/>
        </p:blipFill>
        <p:spPr>
          <a:xfrm>
            <a:off x="6528048" y="1484784"/>
            <a:ext cx="5328930" cy="3744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52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2ΘΕΣΙΟΥ ΝΗΠΙΑΓΩΓΕΙΟΥ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ΡΟΔΙΝΙΟΥ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8048" y="98072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0176" y="3227538"/>
            <a:ext cx="29201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ΟΤ 388</a:t>
            </a: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409" r="1361"/>
          <a:stretch/>
        </p:blipFill>
        <p:spPr>
          <a:xfrm>
            <a:off x="335360" y="1406539"/>
            <a:ext cx="5400600" cy="4902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2104" y="5457998"/>
            <a:ext cx="46805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1.866,75τμ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588τμ</a:t>
            </a:r>
          </a:p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705.600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="" xmlns:p14="http://schemas.microsoft.com/office/powerpoint/2010/main" val="7424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52" y="764704"/>
            <a:ext cx="59046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2ΘΕΣΙΟΥ ΟΛΟΗΜΕΡΟΥ ΝΗΠΙΑΓΩΓΕΙΟΥ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ΠΑΣΤΙΔΑΣ 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888" y="960983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ΤΟΠΟΓΡΑΦΙΚΟ ΔΙΑΓΡΑΜΜΑ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396" r="920"/>
          <a:stretch/>
        </p:blipFill>
        <p:spPr>
          <a:xfrm>
            <a:off x="479376" y="1340768"/>
            <a:ext cx="5400600" cy="496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7"/>
          <a:stretch/>
        </p:blipFill>
        <p:spPr>
          <a:xfrm>
            <a:off x="9408368" y="139646"/>
            <a:ext cx="2431417" cy="6161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4072" y="4811668"/>
            <a:ext cx="324036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en-US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381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588τμ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705.600 €</a:t>
            </a:r>
          </a:p>
        </p:txBody>
      </p:sp>
    </p:spTree>
    <p:extLst>
      <p:ext uri="{BB962C8B-B14F-4D97-AF65-F5344CB8AC3E}">
        <p14:creationId xmlns="" xmlns:p14="http://schemas.microsoft.com/office/powerpoint/2010/main" val="12803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62" t="3415" r="9513" b="6106"/>
          <a:stretch/>
        </p:blipFill>
        <p:spPr>
          <a:xfrm>
            <a:off x="8544272" y="1412776"/>
            <a:ext cx="3312368" cy="3816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1504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6ΘΕΣΙΟΥ ΔΗΜΟΤΙΚΟΥ ΣΧΟΛΕΙΟΥ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ΜΗΔΕΙΑΣ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0296" y="960983"/>
            <a:ext cx="33843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2424" y="2852936"/>
            <a:ext cx="29201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ΟΤ 350</a:t>
            </a: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881" r="2181" b="49303"/>
          <a:stretch/>
        </p:blipFill>
        <p:spPr>
          <a:xfrm>
            <a:off x="335360" y="1420488"/>
            <a:ext cx="3816424" cy="4960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1881" t="50697" r="2181"/>
          <a:stretch/>
        </p:blipFill>
        <p:spPr>
          <a:xfrm>
            <a:off x="4439816" y="1484784"/>
            <a:ext cx="3816424" cy="48245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72264" y="5242555"/>
            <a:ext cx="352839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1.918,00τμ</a:t>
            </a: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</a:t>
            </a: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1.745,80τμ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ΠΡΟΫΠΟΛΟΓΙΣΜΟΣ: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2.094.960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="" xmlns:p14="http://schemas.microsoft.com/office/powerpoint/2010/main" val="15806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11" b="3518"/>
          <a:stretch/>
        </p:blipFill>
        <p:spPr>
          <a:xfrm>
            <a:off x="7536161" y="1484784"/>
            <a:ext cx="4323426" cy="3744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3472" y="764704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ΕΙΔΙΚΟΥ ΝΗΠΙΑΓΩΓΕΙΟΥ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ΡΟΔΟΠΟΥΛΑΣ 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088" y="98072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2562" y="2564904"/>
            <a:ext cx="29201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ΟΤ 506</a:t>
            </a: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020" r="13831" b="23574"/>
          <a:stretch/>
        </p:blipFill>
        <p:spPr>
          <a:xfrm>
            <a:off x="335360" y="1412777"/>
            <a:ext cx="3747363" cy="4896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2020" t="76425" r="25972"/>
          <a:stretch/>
        </p:blipFill>
        <p:spPr>
          <a:xfrm>
            <a:off x="4223792" y="1412776"/>
            <a:ext cx="3206702" cy="15104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4152" y="5457998"/>
            <a:ext cx="45365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1.492,00τμ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928,20τμ</a:t>
            </a: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1.113.840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="" xmlns:p14="http://schemas.microsoft.com/office/powerpoint/2010/main" val="37121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15680" y="817548"/>
            <a:ext cx="57606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ΕΙΔΙΚΟΥ ΔΗΜΟΤΙΚΟΥ ΣΧΟΛΕΙΟΥ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ΡΟΔΟΠΟΥΛΑΣ ΔΗΜΟΥ ΡΟΔΟΥ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028" r="3286" b="63110"/>
          <a:stretch/>
        </p:blipFill>
        <p:spPr>
          <a:xfrm>
            <a:off x="335360" y="1340768"/>
            <a:ext cx="3600400" cy="5050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2028" t="36889" r="3286" b="26915"/>
          <a:stretch/>
        </p:blipFill>
        <p:spPr>
          <a:xfrm>
            <a:off x="4295800" y="1426927"/>
            <a:ext cx="3600400" cy="4955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l="2028" t="73177" r="3286" b="1"/>
          <a:stretch/>
        </p:blipFill>
        <p:spPr>
          <a:xfrm>
            <a:off x="8256240" y="1435710"/>
            <a:ext cx="3600400" cy="36724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84232" y="5141505"/>
            <a:ext cx="3888432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ΑΠΟΣΠΑΣΜΑ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ΡΥΜΟΤΟΜΙΚΟΥ:</a:t>
            </a:r>
          </a:p>
          <a:p>
            <a:pPr algn="ctr"/>
            <a:r>
              <a:rPr lang="el-GR" sz="1700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ΘΑ ΑΝΕΓΕΡΘΕΙ ΣΤΟ ΙΔΙΟ ΟΙΚΟΠΕΔΟ ΜΕ ΤΟΥ ΕΙΔΙΚΟΥ ΝΗΠΙΑΓΩΓΕΙΟΥ</a:t>
            </a: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1.492,00τμ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2.191τμ</a:t>
            </a: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ΠΡΟΫΠΟΛΟΓΙΣΜΟΣ: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2.629.200 €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6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43472" y="5550331"/>
            <a:ext cx="105851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ΣΥΜΒΑΣΕΙΣ ΠΑΡΑΧΩΡΗΣΗΣ ΚΑΙ ΣΔΙΤ</a:t>
            </a:r>
          </a:p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ΑΠΟ ΤΗΝ ΕΠΟΧΗ ΤΟΥ ΧΕΡΕΦΑΝΗ ΜΕΧΡΙ ΣΗΜΕΡΑ</a:t>
            </a:r>
            <a:endParaRPr lang="el-GR" sz="2400" dirty="0">
              <a:ln w="12700">
                <a:solidFill>
                  <a:schemeClr val="tx2">
                    <a:lumMod val="5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1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50" t="17451" r="5901" b="24958"/>
          <a:stretch/>
        </p:blipFill>
        <p:spPr>
          <a:xfrm>
            <a:off x="8976320" y="2662380"/>
            <a:ext cx="2871189" cy="2422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1464" y="764704"/>
            <a:ext cx="96130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ΕΝΙΑΙΟΥ ΕΙΔΙΚΟΥ ΕΠΑΓΓΕΛΜΑΤΙΚΟΥ ΓΥΜΝΑΣΙΟΥ-ΛΥΚΕΙΟΥ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ΡΟΔΙΝΙΟΥ</a:t>
            </a:r>
            <a:r>
              <a:rPr lang="en-US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ΔΗΜΟΥ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92344" y="2415659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ΑΠΟΣΠΑΣΜΑ ΡΥΜΟΤΟΜΙΚΟΥ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2500" t="-1" r="2489" b="68348"/>
          <a:stretch/>
        </p:blipFill>
        <p:spPr>
          <a:xfrm>
            <a:off x="335360" y="1412776"/>
            <a:ext cx="2736304" cy="5040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2500" t="31652" r="2489" b="36906"/>
          <a:stretch/>
        </p:blipFill>
        <p:spPr>
          <a:xfrm>
            <a:off x="3215680" y="1446236"/>
            <a:ext cx="2736304" cy="5007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2500" t="63094" r="2489" b="5425"/>
          <a:stretch/>
        </p:blipFill>
        <p:spPr>
          <a:xfrm>
            <a:off x="6096000" y="1439979"/>
            <a:ext cx="2736304" cy="50133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2500" t="94575" r="2489"/>
          <a:stretch/>
        </p:blipFill>
        <p:spPr>
          <a:xfrm>
            <a:off x="8976320" y="1544232"/>
            <a:ext cx="2736304" cy="8638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1998" y="5027692"/>
            <a:ext cx="33000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2.042,30τμ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 ΜΟΝΑΔΑΣ: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3.825,54τμ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4.590.648 €</a:t>
            </a:r>
          </a:p>
        </p:txBody>
      </p:sp>
    </p:spTree>
    <p:extLst>
      <p:ext uri="{BB962C8B-B14F-4D97-AF65-F5344CB8AC3E}">
        <p14:creationId xmlns="" xmlns:p14="http://schemas.microsoft.com/office/powerpoint/2010/main" val="26313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91544" y="764704"/>
            <a:ext cx="59046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ΓΥΜΝΑΣΙΟΥ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ΛΥΚΕΙΟΥ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ΠΕΡΙΟΧΗΣ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ΑΡΧΑΓΓΕΛΟΥ (ΛΕΙΒΑΔΑ)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ΔΗΜΟΥ ΡΟΔΟΥ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6602" y="3084981"/>
            <a:ext cx="31535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ΤΟΠΟΓΡΑΦΙΚΟ ΔΙΑΓΡΑΜΜΑ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2221" r="2212" b="56212"/>
          <a:stretch/>
        </p:blipFill>
        <p:spPr>
          <a:xfrm>
            <a:off x="335864" y="1287924"/>
            <a:ext cx="3024000" cy="51853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/>
          <a:srcRect l="2221" t="43789" r="2212" b="12859"/>
          <a:stretch/>
        </p:blipFill>
        <p:spPr>
          <a:xfrm>
            <a:off x="3432208" y="1340768"/>
            <a:ext cx="3024000" cy="5133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520" t="85943" r="809"/>
          <a:stretch/>
        </p:blipFill>
        <p:spPr>
          <a:xfrm>
            <a:off x="6529537" y="1308655"/>
            <a:ext cx="3152603" cy="16975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2380" y="1268760"/>
            <a:ext cx="209426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38.900,00τμ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ΣΧΟΛΙΚΗΣ</a:t>
            </a: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ΜΟΝΑΔΑΣ:</a:t>
            </a:r>
            <a:endParaRPr lang="el-GR" sz="14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2.884τμ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3.460.800 €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06" y="3429000"/>
            <a:ext cx="3790382" cy="2913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4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336" y="836712"/>
            <a:ext cx="55446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ΚΛΕΙΣΤΟΥ ΓΥΜΝΑΣΤΗΡΙΟΥ ΓΥΜΝΑΣΙΟΥ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ΛΥΚΕΙΟΥ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ΠΕΡΙΟΧΗΣ ΑΡΧΑΓΓΕΛΟΥ (ΛΕΙΒΑΔΑ), ΔΗΜΟΥ ΡΟΔΟΥ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986" r="1523"/>
          <a:stretch/>
        </p:blipFill>
        <p:spPr>
          <a:xfrm>
            <a:off x="731404" y="1761130"/>
            <a:ext cx="4320480" cy="4566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4112" y="4869160"/>
            <a:ext cx="324036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ΕΠΙΦΑΝΕΙΑ ΟΙΚΟΠΕΔΟΥ: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38.900,00τμ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ΕΠΙΦΑΝΕΙΑ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ΚΛΕΙΣΤΟΥ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ΓΥΜΝΑΣΤΗΡΙΟΥ:</a:t>
            </a:r>
            <a:r>
              <a:rPr lang="el-GR" sz="1400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l-GR" b="1" dirty="0" smtClean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1.498τμ</a:t>
            </a:r>
            <a:endParaRPr lang="el-GR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ΠΡΟΫΠΟΛΟΓΙΣΜΟΣ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l-GR" b="1" dirty="0">
                <a:solidFill>
                  <a:srgbClr val="B8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1.797.600 €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064" y="1612062"/>
            <a:ext cx="31535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ΤΟΠΟΓΡΑΦΙΚΟ ΔΙΑΓΡΑΜΜΑ</a:t>
            </a:r>
            <a:endParaRPr lang="el-GR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62" y="1956081"/>
            <a:ext cx="3790382" cy="2913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61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3392" y="170080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ΣΥΝΟΠΤΙΚΗ ΑΝΑΦΟΡΑ ΣΤΑ ΚΥΡΙΑ ΧΑΡΑΚΤΗΡΙΣΤΙΚΑ ΤΟΥ ΕΡΓΟΥ: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392" y="2060848"/>
            <a:ext cx="11089232" cy="3456384"/>
          </a:xfrm>
          <a:prstGeom prst="rect">
            <a:avLst/>
          </a:prstGeom>
          <a:noFill/>
        </p:spPr>
        <p:txBody>
          <a:bodyPr wrap="none" lIns="72000" numCol="1" spcCol="360000">
            <a:noAutofit/>
          </a:bodyPr>
          <a:lstStyle/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ΤΟ ΕΡΓΟ ΑΦΟΡΑ ΣΤΗΝ ΚΑΤΑΣΚΕΥΗ 11 ΣΧΟΛΙΚΩΝ ΜΟΝΑΔΩΝ ΚΑΙ ΔΥΟ ΚΛΕΙΣΤΩΝ ΓΥΜΝΑΣΤΗΡΙΩΝ, ΣΥΝΟΛΙΚΗΣ ΕΠΙΦΑΝΕΙΑΣ 22.077,34τμ.</a:t>
            </a: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ΤΑ ΚΤΙΡΙΑ ΘΑ ΑΚΟΛΟΥΘΟΥΝ ΤΙΣ ΑΡΧΕΣ ΤΟΥ ΒΙΟΚΛΙΜΑΤΙΚΟΥ – ΕΝΕΡΓΕΙΑΚΟΥ ΣΧΕΔΙΑΣΜΟΥ, ΕΠΙΤΥΓΧΑΝΟΝΤΑΣ ΜΗΔΕΝΙΚΗ Ή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ΣΧΕΔΟΝ ΜΗΔΕΝΙΚΗ ΕΝΕΡΓΕΙΑΚΗ ΚΑΤΑΝΑΛΩΣΗ (Σ.Μ.Ε.Κ.).</a:t>
            </a: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 ΙΔΙΩΤΙΚΟΣ ΦΟΡΕΑΣ ΣΥΜΠΡΑΞΗΣ (ΙΦΣ) ΘΑ ΠΑΡΕΧΕΙ ΣΥΝΕΧΗ ΣΥΝΤΗΡΗΣΗ ΤΟΥ ΣΥΝΟΛΟΥ ΤΩΝ ΕΓΚΑΤΑΣΤΑΣΕΩΝ ΚΑΙ ΣΥΣΤΗΜΑΤΩΝ ΤΟΥ ΕΡΓΟΥ,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ΚΑΘ’ ΟΛΟ ΤΟΝ ΚΥΚΛΟ ΖΩΗΣ ΤΟΥ ΕΡΓΟΥ.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ΙΔΙΩΤΙΚΟΣ ΦΟΡΕΑΣ ΣΥΜΠΡΑΞΗΣ (ΙΦΣ) 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ΘΑ ΠΑΡΕΧΕΙ ΤΟΝ ΕΞΟΠΛΙΣΜΟ, ΣΥΜΦΩΝΟ ΜΕ ΤΙΣ ΠΡΟΔΙΑΓΡΑΦΕΣ ΠΟΥ ΟΡΙΖΟΝΤΑΙ ΣΤΑ ΤΕΥΧΗ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ΤΗΣ ΔΙΑΚΥΡΗΞΗΣ, ΤΟ ΚΟΣΤΟΣ ΤΟΥ ΟΠΟΙΟΥ ΕΧΕΙ ΛΗΦΘΕΙ ΥΠΟΨΗ ΣΤΟΝ ΠΡΟΫΠΟΛΟΓΙΣΜΟ ΤΟΥ ΕΡΓΟΥ.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ΟΙ ΠΡΟΔΙΑΓΡΑΦΕΣ ΒΑΣΕΙ ΤΩΝ ΟΠΟΙΩΝ ΘΑ ΥΛΟΠΟΙΗΘΕΙ ΤΟ ΣΥΝΟΛΟ ΤΟΥ ΕΡΓΟΥ, ΕΙΝΑΙ ΣΥΜΦΩΝΕΣ ΜΕ ΤΑ ΔΙΕΘΝΗ ΠΡΟΤΥΠΑ ΚΑΘΩΣ ΚΑΙ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ΤΗΝ ΙΣΧΥΟΥΣΑ ΝΟΜΟΘΕΣΙΑ ΚΑΙ ΑΦΟΡΟΥΝ ΤΗΝ ΑΣΦΑΛΕΙΑ ΤΩΝ ΕΓΚΑΤΑΣΤΑΣΕΩΝ ΚΑΙ ΤΗ ΜΟΡΦΗ ΤΩΝ ΚΤΙΡΙΩΝ, ΤΗΝ ΑΚΟΥΣΤΙΚΗ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ΚΑΘΩΣ ΚΑΙ ΤΙΣ ΑΠΑΙΤΗΣΕΙΣ ΓΙΑ ΑΤΟΜΑ ΜΕ ΕΙΔΙΚΕΣ ΑΝΑΓΚΕΣ (ΑΜΕΑ).</a:t>
            </a: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300"/>
              </a:spcAft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300"/>
              </a:spcAft>
            </a:pP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3512" y="1340768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ΣΤΟΙΧΕΙΑ ΚΟΣΤΟΥΣ ΕΡΓΟΥ: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3512" y="1988840"/>
            <a:ext cx="8712969" cy="3888432"/>
          </a:xfrm>
          <a:prstGeom prst="rect">
            <a:avLst/>
          </a:prstGeom>
          <a:noFill/>
        </p:spPr>
        <p:txBody>
          <a:bodyPr wrap="none" lIns="72000" numCol="1" spcCol="360000">
            <a:noAutofit/>
          </a:bodyPr>
          <a:lstStyle/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ΜΕΣΟ ΚΟΣΤΟΣ ΚΑΤΑΣΚΕΥΗΣ ΣΕ ΕΥΡΩ ΣΥΜΠΕΡΙΛΑΜΒΑΝΟΜΕΝΩΝ ΤΩΝ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ΑΝΑΓΚΑΙΩΝ                                         26.492.808€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ΥΠΟΓΕΙΩΝ ΑΠΟΘΗΚΩΝ, Η.Μ.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ΚΑΙ ΔΙΑΜΟΡΦΩΣΗΣ ΤΟΥ ΠΕΡΙΒΑΛΛΟΝΤΑ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ΧΩΡΟΥ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ΕΞΟΠΛΙΣΜΟΣ			                                                                                                        1.500.000€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ΚΟΣΤΟΣ ΚΥΚΛΟΥ ΖΩΗΣ ΤΟΥ ΕΡΓΟΥ  ΩΣ ΠΟΣΟΣΤΟ ΤΟΥ ΑΡΧΙΚΟΥ ΚΟΣΤΟΥΣ				30%                                                           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ΚΟΣΤΟΣ ΔΙΑΧΕΙΡΙΣΗΣ ΚΑΙ ΣΥΝΤΗΡΗΣΗΣ ΑΝΑ Μ2/ΕΤΟΣ					48 €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75521" y="5085184"/>
            <a:ext cx="864096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23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7408" y="1052736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ΧΡΗΣΙΜΑ ΣΤΟΙΧΕΙΑ ΠΟΥ ΠΡΕΠΕΙ ΝΑ ΓΝΩΡΙΖΟΥΜΕ: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408" y="1412776"/>
            <a:ext cx="11593288" cy="4896544"/>
          </a:xfrm>
          <a:prstGeom prst="rect">
            <a:avLst/>
          </a:prstGeom>
          <a:noFill/>
        </p:spPr>
        <p:txBody>
          <a:bodyPr wrap="none" lIns="72000" numCol="1" spcCol="360000">
            <a:noAutofit/>
          </a:bodyPr>
          <a:lstStyle/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ΔΕΝ ΜΙΛΑΜΕ ΓΙΑ ΙΔΙΩΤΙΚΟΠΟΙΗΣΗ ΤΩΝ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13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ΣΧΟΛΙΚΩΝ ΜΟΝΑΔΩΝ. ΜΙΛΑΜΕ ΓΙΑ ΑΛΛΟ ΤΡΟΠΟ ΠΑΡΑΓΩΓΗΣ ΔΗΜΟΣΙΟΥ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ΕΡΓΟΥ,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ΠΟΥ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ΚΙΝΗΤΟΠΟΙΕΙ ΙΔΙΩΤΙΚΑ ΚΕΦΑΛΑΙΑ.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ΟΠΩΣ ΕΧΕΙ ΔΕΙΞΕΙ Η ΠΡΑΞΗ, ΕΧΟΥΜΕ ΠΟΙΟΤΗΤΑ ΣΧΟΛΙΚΩΝ ΥΠΗΡΕΣΙΩΝ ΣΕ ΒΑΘΟΣ ΧΡΟΝΟΥ. 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ΤΟ ΔΗΜΟΣΙΟ ΑΠΟΠΛΗΡΩΝΕΙ ΤΟΝ ΙΔΙΩΤΗ ΜΟΝΟ ΑΝ ΤΗΡΟΙ ΤΙΣ ΥΠΟΧΡΕΩΣΕΙΣ ΤΟΥ, ΑΛΛΩΣ ΥΦΙΣΤΑΤΑΙ ΠΕΡΙΚΟΠΕΣ ΤΟΥ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ΤΙΜΗΜΑΤΟΣ.</a:t>
            </a:r>
          </a:p>
          <a:p>
            <a:pPr fontAlgn="base"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ΔΙΕΥΘΥΝΤΗΣ ΤΗΣ ΣΧΟΛΙΚΗΣ ΜΟΝΑΔΑΣ ΕΧΕΙ ΛΟΓΟ ΚΑΙ ΑΜΕΣΗ ΕΠΙΒΛΕΨΗ ΣΤΙΣ ΥΠΟΧΡΕΩΣΕΙΣ ΤΟΥ ΙΔΙΩΤΗ ΑΝΑΔΟΧΟΥ.</a:t>
            </a:r>
          </a:p>
          <a:p>
            <a:pPr fontAlgn="base">
              <a:spcAft>
                <a:spcPts val="300"/>
              </a:spcAft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300"/>
              </a:spcAft>
            </a:pPr>
            <a:r>
              <a:rPr lang="el-GR" sz="1400" b="1" u="sng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ΥΠΑΡΧΕΙ </a:t>
            </a:r>
            <a:r>
              <a:rPr lang="el-GR" sz="1400" b="1" u="sng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ΔΗΛΑΔΗ ΜΙΑ ΑΛΛΗΛΟΥΧΙΑ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	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 ΙΔΙΩΤΗΣ ΠΑΡΑΔΙΔΕΙ ΠΟΙΟΤΙΚΟ ΑΠΟΤΕΛΕΣΜΑ. 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 ΔΗΜΟΣ ΚΑΙ Ο ΔΙΕΥΘΥΝΤΗΣ ΕΛΕΓΧΟΥΝ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ΤΟ ΔΗΜΟΣΙΟ ΠΛΗΡΩΝΕΙ ΧΩΡΙΣ ΚΑΜΜΙΑ ΕΠΙΒΑΡΥΝΣΗ ΤΟΥ ΔΗΜΟΥ</a:t>
            </a:r>
          </a:p>
          <a:p>
            <a:pPr fontAlgn="base">
              <a:spcAft>
                <a:spcPts val="300"/>
              </a:spcAft>
            </a:pP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300"/>
              </a:spcAft>
            </a:pPr>
            <a:r>
              <a:rPr lang="el-GR" sz="1400" b="1" u="sng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ΚΑΙ ΚΑΤΙ ΠΟΛΥ ΣΗΜΑΝΤΙΚΟ ΓΙΑ ΤΗΝ ΕΛΛΗΝΙΚΗ ΟΙΚΟΝΟΜΙΑ:</a:t>
            </a:r>
          </a:p>
          <a:p>
            <a:pPr marL="342900" indent="-342900" fontAlgn="base">
              <a:lnSpc>
                <a:spcPct val="150000"/>
              </a:lnSpc>
              <a:spcAft>
                <a:spcPts val="300"/>
              </a:spcAft>
              <a:buAutoNum type="arabicPeriod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ΟΙ ΠΛΗΡΩΜΕΣ ΤΟΥ ΔΗΜΟΣΙΟΥ ΔΕΝ ΠΡΟΣΜΕΤΡΩΝΤΑΙ ΣΤΟ ΔΗΜΟΣΙΟ ΧΡΕΟΣ. Η EUROSTAT ΔΕΝ ΛΑΜΒΑΝΕΙ ΥΠΟΨΗ ΤΙΣ ΠΛΗΡΩΜΕΣ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ΑΥΤΕΣ, ΓΙΑΤΙ ΥΠΑΡΧΕΙ ΜΕΤΑΦΟΡΑ ΤΟΥ ΚΙΝΔΥΝΟΥ ΣΤΟΝ ΙΔΙΩΤΗ ΚΑΙ ΟΤΙ ΚΑΙ ΝΑ ΣΥΜΒΕΙ, ΔΕΝ ΜΕΤΑΒΑΛΛΕΤΑΙ ΤΟ ΠΟΣΟ ΤΗΣ ΠΛΗΡΩΜΗΣ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 ΔΗΜΙΟΥΡΓΟΥΝΤΑΙ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ΘΕΣΕΙΣ ΕΡΓΑΣΙΑΣ ΤΟΣΟ ΚΑΤΑ ΤΗΝ ΚΑΤΑΣΚΕΥΗ, ΟΣΟ ΚΑΙ ΚΑΤΑ ΤΗΝ 25ΕΤΗ ΔΙΑΡΚΕΙΑ ΤΗΣ ΔΙΑΧΕΙΡΙΣΗΣ.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8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0016" y="4863350"/>
            <a:ext cx="56886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l-GR" sz="1200" dirty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ΣΥΝΟΠΤΙΚΗ </a:t>
            </a:r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ΠΑΡΟΥΣΙΑΣΗ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ΑΝΑΛΟΓΟΥ ΕΡΓΟΥ ΠΟΥ ΑΦΟΡΑ ΣΤΗ:</a:t>
            </a:r>
            <a:endParaRPr lang="el-GR" sz="12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3472" y="5253007"/>
            <a:ext cx="105851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l-GR" sz="2400" dirty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ΜΕΛΕΤΗ, ΧΡΗΜΑΤΟΔΟΤΗΣΗ, </a:t>
            </a:r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ΚΑΤΑΣΚΕΥΗ ΚΑΙ </a:t>
            </a:r>
            <a:r>
              <a:rPr lang="el-GR" sz="2400" dirty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ΤΕΧΝΙΚΗ </a:t>
            </a:r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ΔΙΑΧΕΙΡΙΣΗ</a:t>
            </a:r>
          </a:p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14 </a:t>
            </a:r>
            <a:r>
              <a:rPr lang="el-GR" sz="2400" dirty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ΣΧΟΛΙΚΩΝ ΜΟΝΑΔΩΝ</a:t>
            </a:r>
          </a:p>
          <a:p>
            <a:pPr algn="r"/>
            <a:r>
              <a:rPr lang="el-GR" sz="2400" dirty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ΣΤΗΝ ΠΕΡΙΦΕΡΕΙΑ ΑΤΤΙΚΗΣ ΜΕ ΣΔΙΤ</a:t>
            </a:r>
          </a:p>
        </p:txBody>
      </p:sp>
    </p:spTree>
    <p:extLst>
      <p:ext uri="{BB962C8B-B14F-4D97-AF65-F5344CB8AC3E}">
        <p14:creationId xmlns="" xmlns:p14="http://schemas.microsoft.com/office/powerpoint/2010/main" val="12159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51" y="2708920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ΤΟ ΕΡΓΟ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ΠΕΡΙΕΛΑΜΒΑΝΕ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ΤΗΝ </a:t>
            </a:r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ΥΛΟΠΟΙΗΣΗ</a:t>
            </a:r>
          </a:p>
          <a:p>
            <a:pPr algn="ctr"/>
            <a:r>
              <a:rPr lang="el-GR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ΤΩΝ </a:t>
            </a:r>
            <a:r>
              <a:rPr lang="el-G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ΑΚΟΛΟΥΘΩΝ ΣΧΟΛΙΚΩΝ ΜΟΝΑΔΩΝ</a:t>
            </a:r>
            <a:r>
              <a:rPr lang="el-GR" sz="1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351" y="3284984"/>
            <a:ext cx="5832649" cy="3096344"/>
          </a:xfrm>
          <a:prstGeom prst="rect">
            <a:avLst/>
          </a:prstGeom>
          <a:noFill/>
        </p:spPr>
        <p:txBody>
          <a:bodyPr wrap="none" lIns="72000" numCol="2" spcCol="288000">
            <a:noAutofit/>
          </a:bodyPr>
          <a:lstStyle/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31ο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ΔΗΜΟΤΙΚΟ ΣΧΟΛΕΙΟ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ΑΘΗΝΩΝ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9ο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ΓΥΜΝΑΣΙΟ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ΑΘΗΝΩΝ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ΕΙΔΙΚΟ ΔΗΜΟΤΙΚΟ ΣΧΟΛΕΙΟ ΔΗΜΟΥ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ΙΛΙΟΥ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1ο ΓΥΜΝΑΣΙΟ - 1ο ΛΥΚΕΙΟ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ΕΙΚΑΣΤΙΚΩΝ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ΤΕΧΝΩΝ</a:t>
            </a:r>
          </a:p>
          <a:p>
            <a:pPr fontAlgn="base"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(ΛΟΥΤΡΑ ΠΑΛΑΤΖΙΑΝ)</a:t>
            </a:r>
          </a:p>
          <a:p>
            <a:pPr fontAlgn="base">
              <a:spcAft>
                <a:spcPts val="300"/>
              </a:spcAft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ΔΗΜΟΥ ΚΕΡΑΤΣΙΝΙΟΥ</a:t>
            </a:r>
          </a:p>
          <a:p>
            <a:pPr marL="285750" indent="-28575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3ο ΓΥΜΝΑΣΙΟ - 2ο ΛΥΚΕΙΟ ΔΗΜΟΥ ΚΡΩΠΙΑΣ</a:t>
            </a:r>
          </a:p>
          <a:p>
            <a:pPr marL="285750" indent="-28575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ΔΗΜΟΤΙΚΟ ΣΧΟΛΕΙΟ ΔΗΜΟΥ ΚΡΩΠΙΑΣ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ΚΡΩΠΙΑΣ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6ο ΔΗΜΟΤΙΚΟ ΣΧΟΛΕΙΟ ΔΗΜΟΥ ΓΕΡΑΚΑ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6ο ΝΗΠΙΑΓΩΓΕΙΟ ΔΗΜΟΥ ΓΕΡΑΚΑ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Τ.Ε.Ε. ΔΗΜΟΥ ΠΕΡΙΣΤΕΡΙΟΥ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Τ.Ε.Ε. ΔΗΜΟΥ ΚΕΡΑΤΣΙΝΙΟΥ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ΠΕΝΤΕΛΗΣ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ΔΗΜΟΤΙΚΟ ΣΧΟΛΕΙΟ ΔΗΜΟΥ ΠΕΝΤΕΛΗΣ</a:t>
            </a:r>
          </a:p>
          <a:p>
            <a:pPr marL="342900" indent="-342900" fontAlgn="base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ΚΛΕΙΣΤΟ ΓΥΜΝΑΣΤΗΡΙΟ ΔΗΜΟΥ ΠΕΝΤΕΛΗΣ</a:t>
            </a:r>
            <a:endParaRPr lang="el-GR" sz="1400" b="1" dirty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r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b="1" dirty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87" y="764704"/>
            <a:ext cx="2430243" cy="16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71" y="2740021"/>
            <a:ext cx="2430000" cy="16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52" y="790723"/>
            <a:ext cx="2430243" cy="16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71" y="790723"/>
            <a:ext cx="2430000" cy="16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2" y="764704"/>
            <a:ext cx="2430243" cy="162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28" y="4689320"/>
            <a:ext cx="2430000" cy="16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49" y="2740021"/>
            <a:ext cx="2430000" cy="16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26027" y="4689320"/>
            <a:ext cx="2430000" cy="16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821" y="2348880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ΔΗΜΟΤΙΚΟ ΣΧΟΛΕΙΟ ΔΗΜΟΥ ΚΡΩΠΙΑΣ</a:t>
            </a:r>
            <a:endParaRPr lang="el-GR" sz="10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5680" y="2348880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ΚΡΩΠΙΑΣ</a:t>
            </a:r>
            <a:endParaRPr lang="el-GR" sz="10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0056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Τ.Ε.Ε. ΔΗΜΟΥ ΠΕΡΙΣΤΕΡΙΟΥ</a:t>
            </a:r>
            <a:endParaRPr lang="el-GR" sz="10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26397" y="2348880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ΚΛΕΙΣΤΟ ΓΥΜΝΑΣΤΗΡΙΟ ΔΗΜΟΥ ΠΕΝΤΕΛΗΣ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0056" y="4334907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ΠΕΝΤΕΛΗΣ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6397" y="4334907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6ο ΔΗΜΟΤΙΚΟ ΣΧΟΛΕΙΟ ΔΗΜΟΥ ΓΕΡΑΚΑ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0056" y="6269250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ΕΙΔΙΚΟ ΔΗΜΟΤΙΚΟ ΣΧΟΛΕΙΟ ΔΗΜΟΥ ΙΛΙΟΥ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26397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9ο ΓΥΜΝΑΣΙΟ ΑΘΗΝΩΝ</a:t>
            </a:r>
          </a:p>
        </p:txBody>
      </p:sp>
    </p:spTree>
    <p:extLst>
      <p:ext uri="{BB962C8B-B14F-4D97-AF65-F5344CB8AC3E}">
        <p14:creationId xmlns="" xmlns:p14="http://schemas.microsoft.com/office/powerpoint/2010/main" val="7494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51" y="2833191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Adobe Fangsong Std R" panose="02020400000000000000" pitchFamily="18" charset="-128"/>
                <a:cs typeface="Arial" panose="020B0604020202020204" pitchFamily="34" charset="0"/>
              </a:rPr>
              <a:t>ΚΤΙΡΙΑΚΕΣ ΜΟΝΑΔΕΣ ΝΗΠΙΑΓΩΓΕΙΩΝ</a:t>
            </a:r>
            <a:r>
              <a:rPr lang="el-GR" sz="1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352" y="3212976"/>
            <a:ext cx="5472608" cy="3384376"/>
          </a:xfrm>
          <a:prstGeom prst="rect">
            <a:avLst/>
          </a:prstGeom>
          <a:noFill/>
        </p:spPr>
        <p:txBody>
          <a:bodyPr wrap="none" lIns="72000" numCol="2" spcCol="288000">
            <a:noAutofit/>
          </a:bodyPr>
          <a:lstStyle/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 ΠΛΗΡΩΣ ΕΝΑΡΜΟΝΙΣΜΕΝΟ ΣΤΙΣ ΑΝΑΓΚΕΣ ΕΚΠΑΙΔΕΥΤΙΚΩΝ ΚΑΙ ΝΗΠΙΩΝ. 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ΧΩΡΟΙ ΑΥΞΗΜΕΝΩΝ ΗΛΕΚΤΡΟΜΗΧΑΝΟΛΟΓΙΚΩΝ ΚΑΙ ΑΚΟΥΣΤΙΚΩΝ ΑΠΑΙΤΗΣΕΩΝ (ΑΙΘΟΥΣΑ ΠΟΛΛΑΠΛΩΝ ΧΡΗΣΕΩΝ, ΑΙΘΟΥΣΕΣ ΕΡΓΑΣΙΑΣ ΚΑΙ ΑΝΑΠΑΥΣΗΣ, ΧΩΡΟΣ ΕΣΤΙΑΣΗΣ).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ΒΙΟΚΛΙΜΑΤΙΚΟΣ ΣΧΕΔΙΑΣΜΟΣ (ΠΡΟΣΑΝΑΤΟΛΙΣΜΟΣ, ΣΚΙΑΣΗ ΚΤΙΡΙΟΥ ΚΑΙ ΑΠΟΔΟΣΗ ΜΗΧΑΝΟΛΟΓΙΚΩΝ ΣΥΣΤΗΜΑΤΩΝ).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ΣΧΕΔΙΑΣΜΟΣ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ΜΕ ΓΝΩΜΟΝΑ ΤΗΝ ΑΣΘΗΤΙΚΗ ΚΑΙ ΤΗΝ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ΑΣΦΑΛΕΙΑ.</a:t>
            </a:r>
            <a:endParaRPr lang="el-GR" sz="2000" b="1" dirty="0" smtClean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73" y="796811"/>
            <a:ext cx="2430000" cy="1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28" y="790722"/>
            <a:ext cx="2430243" cy="16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28" y="4689320"/>
            <a:ext cx="2430243" cy="16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73" y="2740021"/>
            <a:ext cx="2430243" cy="1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71" y="2740021"/>
            <a:ext cx="2430000" cy="16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88" y="768158"/>
            <a:ext cx="1079892" cy="16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3" y="768158"/>
            <a:ext cx="1079892" cy="16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73" y="4689320"/>
            <a:ext cx="2430243" cy="16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70" y="768158"/>
            <a:ext cx="2430243" cy="16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0056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ΚΡΩΠΙΑΣ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26397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ΠΕΝΤΕΛΗΣ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0056" y="4334907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ΠΕΝΤΕΛΗΣ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6397" y="4334907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ΝΗΠΙΑΓΩΓΕΙΟ ΔΗΜΟΥ ΚΡΩΠΙΑΣ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0056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6ο ΝΗΠΙΑΓΩΓΕΙΟ ΔΗΜΟΥ ΓΕΡΑΚΑ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26397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6ο ΝΗΠΙΑΓΩΓΕΙΟ ΔΗΜΟΥ ΓΕΡΑΚΑ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5520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6ο ΝΗΠΙΑΓΩΓΕΙΟ ΔΗΜΟΥ ΓΕΡΑΚΑ</a:t>
            </a:r>
          </a:p>
        </p:txBody>
      </p:sp>
    </p:spTree>
    <p:extLst>
      <p:ext uri="{BB962C8B-B14F-4D97-AF65-F5344CB8AC3E}">
        <p14:creationId xmlns="" xmlns:p14="http://schemas.microsoft.com/office/powerpoint/2010/main" val="22150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51" y="2833191"/>
            <a:ext cx="5544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Adobe Fangsong Std R" panose="02020400000000000000" pitchFamily="18" charset="-128"/>
                <a:cs typeface="Arial" panose="020B0604020202020204" pitchFamily="34" charset="0"/>
              </a:rPr>
              <a:t>ΚΤΙΡΙΑΚΕΣ ΜΟΝΑΔΕΣ ΔΗΜΟΤΙΚΩΝ</a:t>
            </a:r>
            <a:r>
              <a:rPr lang="el-GR" sz="1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352" y="3212976"/>
            <a:ext cx="5472608" cy="3384376"/>
          </a:xfrm>
          <a:prstGeom prst="rect">
            <a:avLst/>
          </a:prstGeom>
          <a:noFill/>
        </p:spPr>
        <p:txBody>
          <a:bodyPr wrap="none" lIns="72000" numCol="2" spcCol="288000">
            <a:noAutofit/>
          </a:bodyPr>
          <a:lstStyle/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ΚΤΙΡΙΟΛΟΓΙΚΟ ΠΡΟΓΡΑΜΜΑ ΠΛΗΡΩΣ ΕΝΑΡΜΟΝΙΣΜΕΝΟ ΣΤΙΣ ΑΝΑΓΚΕΣ ΕΚΠΑΙΔΕΥΤΙΚΩΝ ΚΑΙ ΜΑΘΗΤΩΝ. 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ΧΩΡΟΙ ΑΥΞΗΜΕΝΩΝ ΗΛΕΚΤΡΟΜΗΧΑΝΟΛΟΓΙΚΩΝ ΚΑΙ ΑΚΟΥΣΤΙΚΩΝ ΑΠΑΙΤΗΣΕΩΝ.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ΒΙΟΚΛΙΜΑΤΙΚΟΣ ΣΧΕΔΙΑΣΜΟΣ (ΠΡΟΣΑΝΑΤΟΛΙΣΜΟΣ, ΣΚΙΑΣΗ ΚΤΙΡΙΟΥ, ΦΥΤΕΜΕΝΑ ΔΩΜΑΤΑ ΚΑΙ ΑΠΟΔΟΣΗ ΜΗΧΑΝΟΛΟΓΙΚΩΝ ΣΥΣΤΗΜΑΤΩΝ).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ΧΡΗΣΗ ΠΟΙΟΤΙΚΩΝ ΥΛΙΚΩΝ ΥΨΙΛΗΣ ΑΙΣΘΗΤΙΚΗΣ ΚΑΙ ΑΝΤΟΧΗΣ.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ΚΤΙΡΙΑ ΦΙΛΙΚΑ ΣΕ ΧΡΗΣΤΕΣ ΜΕ ΚΙΝΗΤΙΚΑ Ή ΝΟΗΤΙΚΑ ΠΡΟΒΛΗΜΑΤΑ.</a:t>
            </a:r>
            <a:endParaRPr lang="el-GR" sz="2000" b="1" dirty="0" smtClean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693" y="790722"/>
            <a:ext cx="2430243" cy="16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02" y="4689320"/>
            <a:ext cx="2430243" cy="16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4" y="792172"/>
            <a:ext cx="2430243" cy="16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88" y="4689320"/>
            <a:ext cx="2429028" cy="16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2" y="764704"/>
            <a:ext cx="2430000" cy="162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01" y="2740021"/>
            <a:ext cx="2430243" cy="16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73" y="2740021"/>
            <a:ext cx="2430243" cy="162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0" y="764704"/>
            <a:ext cx="2430000" cy="16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00056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6ο ΔΗΜΟΤΙΚΟ ΣΧΟΛΕΙΟ ΔΗΜΟΥ ΓΕΡΑΚΑ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26397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6ο ΔΗΜΟΤΙΚΟ ΣΧΟΛΕΙΟ ΔΗΜΟΥ ΓΕΡΑΚΑ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0056" y="4334907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ΔΗΜΟΤΙΚΟ ΣΧΟΛΕΙΟ ΔΗΜΟΥ ΚΡΩΠΙΑΣ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26397" y="4334907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ΔΗΜΟΤΙΚΟ ΣΧΟΛΕΙΟ ΔΗΜΟΥ ΚΡΩΠΙΑΣ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0056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31ο ΔΗΜΟΤΙΚΟ ΣΧΟΛΕΙΟ ΑΘΗΝΩΝ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26397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31ο ΔΗΜΟΤΙΚΟ ΣΧΟΛΕΙΟ ΑΘΗΝΩΝ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360" y="2380818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ΕΙΔΙΚΟ ΔΗΜΟΤΙΚΟ ΣΧΟΛΕΙΟ ΔΗΜΟΥ ΙΛΙΟΥ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5680" y="2380818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ΕΙΔΙΚΟ ΔΗΜΟΤΙΚΟ ΣΧΟΛΕΙΟ ΔΗΜΟΥ ΙΛΙΟΥ</a:t>
            </a:r>
          </a:p>
        </p:txBody>
      </p:sp>
    </p:spTree>
    <p:extLst>
      <p:ext uri="{BB962C8B-B14F-4D97-AF65-F5344CB8AC3E}">
        <p14:creationId xmlns="" xmlns:p14="http://schemas.microsoft.com/office/powerpoint/2010/main" val="35241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51" y="2725470"/>
            <a:ext cx="55446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b="1" dirty="0" smtClean="0">
                <a:ea typeface="Adobe Fangsong Std R" panose="02020400000000000000" pitchFamily="18" charset="-128"/>
                <a:cs typeface="Arial" panose="020B0604020202020204" pitchFamily="34" charset="0"/>
              </a:rPr>
              <a:t>ΚΤΙΡΙΑΚΕΣ ΜΟΝΑΔΕΣ ΓΥΜΝΑΣΙΩΝ – ΛΥΚΕΙΩΝ, Τ.Ε.Ε. &amp;</a:t>
            </a:r>
          </a:p>
          <a:p>
            <a:pPr algn="ctr"/>
            <a:r>
              <a:rPr lang="el-GR" sz="1400" b="1" dirty="0" smtClean="0">
                <a:ea typeface="Adobe Fangsong Std R" panose="02020400000000000000" pitchFamily="18" charset="-128"/>
                <a:cs typeface="Arial" panose="020B0604020202020204" pitchFamily="34" charset="0"/>
              </a:rPr>
              <a:t>ΚΛΕΙΣΤΟΥ ΓΥΜΝΑΣΤΗΡΙΟΥ</a:t>
            </a:r>
            <a:r>
              <a:rPr lang="el-GR" sz="1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:</a:t>
            </a:r>
            <a:endParaRPr lang="el-GR" sz="14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352" y="3212976"/>
            <a:ext cx="5760640" cy="3096344"/>
          </a:xfrm>
          <a:prstGeom prst="rect">
            <a:avLst/>
          </a:prstGeom>
          <a:noFill/>
        </p:spPr>
        <p:txBody>
          <a:bodyPr wrap="none" lIns="72000" numCol="2" spcCol="288000">
            <a:noAutofit/>
          </a:bodyPr>
          <a:lstStyle/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ΧΩΡΟΙ ΑΥΞΗΜΕΝΩΝ ΗΛΕΚΤΡΟΜΗΧΑΝΟΛΟΓΙΚΩΝ ΚΑΙ ΑΚΟΥΣΤΙΚΩΝ ΑΠΑΙΤΗΣΕΩΝ</a:t>
            </a:r>
            <a:r>
              <a:rPr lang="en-US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ΑΙΘΟΥΣΑ ΠΟΛΛΑΠΛΩΝ ΧΡΗΣΕΩΝ, ΧΩΡΟΣ ΚΛΕΙΣΤΟΥ ΓΥΜΝΑΣΤΗΡΙΟΥ, ΑΙΘΟΥΣΑ Η/Υ).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ΒΙΟΚΛΙΜΑΤΙΚΟΣ ΣΧΕΔΙΑΣΜΟΣ (ΠΡΟΣΑΝΑΤΟΛΙΣΜΟΣ, ΣΚΙΑΣΗ ΚΤΙΡΙΟΥ ΚΑΙ ΑΠΟΔΟΣΗ ΜΗΧΑΝΟΛΟΓΙΚΩΝ ΣΥΣΤΗΜΑΤΩΝ).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ΧΡΗΣΗ ΠΟΙΟΤΙΚΩΝ ΥΛΙΚΩΝ ΥΨΙΛΗΣ ΑΙΣΘΗΤΙΚΗΣ ΚΑΙ ΑΝΤΟΧΗΣ.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ΛΕΙΤΟΥΡΓΙΚΗ ΕΝΤΑΞΗ ΔΙΑΤΗΡΗΤΑΙΩΝ ΚΤΙΡΙΩΝ ΣΤΟ ΣΧΟΛΙΚΟ ΣΥΓΚΡΟΤΗΜΑ (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1ο ΓΥΜΝΑΣΙΟ - 1ο ΛΥΚΕΙΟ ΕΙΚΑΣΤΙΚΩΝ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ΤΕΧΝΩΝ, </a:t>
            </a:r>
            <a:r>
              <a:rPr lang="el-GR" sz="14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9ο ΓΥΜΝΑΣΙΟ </a:t>
            </a:r>
            <a:r>
              <a:rPr lang="el-GR" sz="14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ΑΘΗΝΩΝ).</a:t>
            </a:r>
            <a:endParaRPr lang="el-GR" sz="2000" b="1" dirty="0" smtClean="0">
              <a:solidFill>
                <a:srgbClr val="B8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30" y="4698312"/>
            <a:ext cx="2430243" cy="16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73" y="781730"/>
            <a:ext cx="2430000" cy="16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00" y="4689320"/>
            <a:ext cx="2430243" cy="162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43" y="788518"/>
            <a:ext cx="2430000" cy="16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5" y="764704"/>
            <a:ext cx="2520000" cy="16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73" y="2740021"/>
            <a:ext cx="2430000" cy="16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43" y="2735525"/>
            <a:ext cx="2430000" cy="16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66" y="764704"/>
            <a:ext cx="2430594" cy="16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0056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9ο ΓΥΜΝΑΣΙΟ ΑΘΗΝΩΝ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26397" y="2390691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Τ.Ε.Ε. ΔΗΜΟΥ ΚΕΡΑΤΣΙΝΙΟΥ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0056" y="4325034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ΚΛΕΙΣΤΟ ΓΥΜΝΑΣΤΗΡΙΟ ΔΗΜΟΥ ΠΕΝΤΕΛΗΣ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26397" y="4325034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ΚΛΕΙΣΤΟ ΓΥΜΝΑΣΤΗΡΙΟ ΔΗΜΟΥ ΠΕΝΤΕΛΗΣ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0056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Τ.Ε.Ε. ΔΗΜΟΥ ΠΕΡΙΣΤΕΡΙΟΥ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26397" y="6279123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Τ.Ε.Ε. ΔΗΜΟΥ ΠΕΡΙΣΤΕΡΙΟΥ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360" y="2348880"/>
            <a:ext cx="243024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9ο ΓΥΜΝΑΣΙΟ ΑΘΗΝΩΝ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5680" y="2380818"/>
            <a:ext cx="2430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1ο ΓΥΜΝΑΣΙΟ - 1ο ΛΥΚΕΙΟ ΕΙΚΑΣΤΙΚΩΝ ΤΕΧΝΩΝ</a:t>
            </a:r>
          </a:p>
        </p:txBody>
      </p:sp>
    </p:spTree>
    <p:extLst>
      <p:ext uri="{BB962C8B-B14F-4D97-AF65-F5344CB8AC3E}">
        <p14:creationId xmlns="" xmlns:p14="http://schemas.microsoft.com/office/powerpoint/2010/main" val="15887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0016" y="4437112"/>
            <a:ext cx="56886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ΕΛΛΗΝΙΚΗ ΔΗΜΟΚΡΑΤΙΑ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ΠΕΡΙΦΕΡΕΙΑ ΝΟΤΙΟΥ ΑΙΓΑΙΟΥ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ΔΗΜΟΣ ΡΟΔΟΥ</a:t>
            </a:r>
          </a:p>
          <a:p>
            <a:pPr algn="r"/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ΔΙΕΥΘΥΝΣΗ ΤΕΧΝΙΚΩΝ ΥΠΗΡΕΣΙΩΝ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472" y="5196101"/>
            <a:ext cx="105851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 </a:t>
            </a:r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ΑΝΑΛΥΣΗ ΕΡΓΟΥ ΕΝΤΑΞΗΣ 13 ΣΧΟΛΙΚΩΝ ΜΟΝΑΔΩΝ</a:t>
            </a:r>
          </a:p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ΤΟΥ ΔΗΜΟΥ ΡΟΔΟΥ</a:t>
            </a:r>
          </a:p>
          <a:p>
            <a:pPr algn="r"/>
            <a:r>
              <a:rPr lang="el-GR" sz="24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ΣΤΗΝ ΔΙΑΔΙΚΑΣΙΑ ΔΗΜΟΠΡΑΤΗΣΗΣ ΜΕ ΣΔΙΤ</a:t>
            </a:r>
          </a:p>
        </p:txBody>
      </p:sp>
    </p:spTree>
    <p:extLst>
      <p:ext uri="{BB962C8B-B14F-4D97-AF65-F5344CB8AC3E}">
        <p14:creationId xmlns="" xmlns:p14="http://schemas.microsoft.com/office/powerpoint/2010/main" val="18012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3351" y="807095"/>
            <a:ext cx="55446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ΤΟ ΕΡΓΟ </a:t>
            </a:r>
            <a:r>
              <a:rPr lang="el-GR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ΠΕΡΙΛΑΜΒΑΝΕΙ </a:t>
            </a:r>
            <a:r>
              <a:rPr lang="el-G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ΤΗΝ </a:t>
            </a:r>
            <a:r>
              <a:rPr lang="el-GR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ΥΛΟΠΟΙΗΣΗ</a:t>
            </a:r>
          </a:p>
          <a:p>
            <a:pPr algn="ctr"/>
            <a:r>
              <a:rPr lang="el-GR" sz="1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ΤΩΝ </a:t>
            </a:r>
            <a:r>
              <a:rPr lang="el-G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ΑΚΟΛΟΥΘΩΝ ΣΧΟΛΙΚΩΝ ΜΟΝΑΔΩΝ</a:t>
            </a:r>
            <a:r>
              <a:rPr lang="el-GR" sz="1200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ea typeface="Adobe Fangsong Std R" panose="02020400000000000000" pitchFamily="18" charset="-128"/>
                <a:cs typeface="Adobe Hebrew" panose="02040503050201020203" pitchFamily="18" charset="-79"/>
              </a:rPr>
              <a:t>:</a:t>
            </a:r>
            <a:endParaRPr lang="el-GR" sz="1200" dirty="0">
              <a:ln w="12700">
                <a:solidFill>
                  <a:schemeClr val="tx2">
                    <a:lumMod val="50000"/>
                  </a:schemeClr>
                </a:solidFill>
              </a:ln>
              <a:ea typeface="Adobe Fangsong Std R" panose="020204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351" y="1340768"/>
            <a:ext cx="5832649" cy="5256584"/>
          </a:xfrm>
          <a:prstGeom prst="rect">
            <a:avLst/>
          </a:prstGeom>
          <a:noFill/>
        </p:spPr>
        <p:txBody>
          <a:bodyPr wrap="none" lIns="72000" numCol="1" spcCol="360000">
            <a:no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2ΘΕΣΙΟ ΝΗΠΙΑΓΩΓΕΙΟ ΠΕΡΙΟΧΗΣ ΡΟΔΟΠΟΥΛΑΣ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342900" indent="-34290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12ΘΕΣΙΟ ΔΗΜΟΤΙΚΟ ΣΧΟΛΕΙΟ ΠΕΡΙΟΧΗΣ ΘΕΟΤΟΚΟΥ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342900" indent="-34290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ΓΥΜΝΑΣΙΟ – ΛΥΚΕΙΟ ΠΕΡΙΟΧΗΣ ΑΦΑΝΤΟΥ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342900" indent="-34290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ΚΛΕΙΣΤΟ ΓΥΜΝΑΣΤΗΡΙΟ ΓΥΜΝΑΣΙΟΥ – ΛΥΚΕΙΟΥ ΠΕΡΙΟΧΗΣ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ΑΦΑΝΤΟΥ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ΔΗΜΟΥ 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2ΘΕΣΙΟ ΝΗΠΙΑΓΩΓΕΙΟ ΠΕΡΙΟΧΗΣ ΑΣΓΟΥΡΟΥ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2ΘΕΣΙΟ ΝΗΠΙΑΓΩΓΕΙΟ ΠΕΡΙΟΧΗΣ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ΡΟΔΙΝΙΟΥ </a:t>
            </a: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2ΘΕΣΙΟ ΟΛΟΗΜΕΡΟ ΝΗΠΙΑΓΩΓΕΙΟ ΠΕΡΙΟΧΗΣ ΠΑΣΤΙΔΑΣ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6ΘΕΣΙΟ ΔΗΜΟΤΙΚΟ ΣΧΟΛΕΙΟ ΠΕΡΙΟΧΗΣ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ΜΗΔΕΙΑΣ </a:t>
            </a: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ΕΙΔΙΚΟ ΝΗΠΙΑΓΩΓΕΙΟ ΠΕΡΙΟΧΗΣ ΡΟΔΟΠΟΥΛΑΣ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ΕΙΔΙΚΟ ΔΗΜΟΤΙΚΟ ΣΧΟΛΕΙΟ ΠΕΡΙΟΧΗΣ ΡΟΔΟΠΟΥΛΑΣ ΔΗΜΟΥ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ΕΝΙΑΙΟ ΕΙΔΙΚΟ ΕΠΑΓΓΕΛΜΑΤΙΚΟ ΓΥΜΝΑΣΙΟ-ΛΥΚΕΙΟ ΠΕΡΙΟΧΗΣ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ΡΟΔΙΝΙΟΥ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ΔΗΜΟΥ 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ΓΥΜΝΑΣΙΟ –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ΛΥΚΕΙΟ ΠΕΡΙΟΧΗΣ ΑΡΧΑΓΓΕΛΟΥ (ΛΕΙΒΑΔΑ) ΔΗΜΟΥ ΡΟΔΟΥ</a:t>
            </a:r>
          </a:p>
          <a:p>
            <a:pPr marL="285750" indent="-285750" fontAlgn="base">
              <a:lnSpc>
                <a:spcPct val="15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ΚΛΕΙΣΤΟ ΓΥΜΝΑΣΤΗΡΙΟ ΓΥΜΝΑΣΙΟΥ – ΛΥΚΕΙΟΥ ΠΕΡΙΟΧΗΣ ΑΡΧΑΓΓΕΛΟΥ</a:t>
            </a:r>
          </a:p>
          <a:p>
            <a:pPr fontAlgn="base">
              <a:lnSpc>
                <a:spcPct val="150000"/>
              </a:lnSpc>
              <a:spcAft>
                <a:spcPts val="300"/>
              </a:spcAft>
            </a:pPr>
            <a:r>
              <a:rPr lang="el-GR" sz="1200" b="1" dirty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00006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(ΛΕΙΒΑΔΑ) ΔΗΜΟΥ ΡΟΔΟΥ</a:t>
            </a:r>
          </a:p>
          <a:p>
            <a:pPr marL="285750" indent="-285750" fontAlgn="base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400" b="1" dirty="0" smtClean="0">
              <a:solidFill>
                <a:srgbClr val="00006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53" y="620688"/>
            <a:ext cx="5057687" cy="5668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1190</Words>
  <Application>Microsoft Office PowerPoint</Application>
  <PresentationFormat>Προσαρμογή</PresentationFormat>
  <Paragraphs>235</Paragraphs>
  <Slides>25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anaplasi</dc:creator>
  <cp:lastModifiedBy>agonidakis</cp:lastModifiedBy>
  <cp:revision>332</cp:revision>
  <cp:lastPrinted>2017-12-04T14:36:10Z</cp:lastPrinted>
  <dcterms:created xsi:type="dcterms:W3CDTF">2017-09-04T11:16:35Z</dcterms:created>
  <dcterms:modified xsi:type="dcterms:W3CDTF">2017-12-28T10:40:12Z</dcterms:modified>
</cp:coreProperties>
</file>