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iagrams/layout1.xml" ContentType="application/vnd.openxmlformats-officedocument.drawingml.diagramLayou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  <p:sldMasterId id="2147483792" r:id="rId2"/>
  </p:sldMasterIdLst>
  <p:notesMasterIdLst>
    <p:notesMasterId r:id="rId13"/>
  </p:notesMasterIdLst>
  <p:sldIdLst>
    <p:sldId id="413" r:id="rId3"/>
    <p:sldId id="485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480" r:id="rId12"/>
  </p:sldIdLst>
  <p:sldSz cx="10826750" cy="8120063" type="B4ISO"/>
  <p:notesSz cx="6858000" cy="9144000"/>
  <p:defaultTextStyle>
    <a:defPPr>
      <a:defRPr lang="en-US"/>
    </a:defPPr>
    <a:lvl1pPr marL="0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6553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33110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9663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66215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82768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99321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15877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32431" algn="l" defTabSz="103311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558">
          <p15:clr>
            <a:srgbClr val="A4A3A4"/>
          </p15:clr>
        </p15:guide>
        <p15:guide id="2" pos="34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1120" autoAdjust="0"/>
    <p:restoredTop sz="94660"/>
  </p:normalViewPr>
  <p:slideViewPr>
    <p:cSldViewPr snapToGrid="0">
      <p:cViewPr varScale="1">
        <p:scale>
          <a:sx n="57" d="100"/>
          <a:sy n="57" d="100"/>
        </p:scale>
        <p:origin x="-1302" y="-90"/>
      </p:cViewPr>
      <p:guideLst>
        <p:guide orient="horz" pos="2558"/>
        <p:guide pos="341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3\88%20-%20&#925;%20&#913;i&#947;&#945;&#943;&#959;\Book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3\88%20-%20&#925;%20&#913;i&#947;&#945;&#943;&#959;\Book1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odin\Documents\3-REPOSITION\2023\88%20-%20&#925;%20&#913;i&#947;&#945;&#943;&#959;\Book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solidFill>
                <a:schemeClr val="bg1"/>
              </a:solidFill>
              <a:ln>
                <a:noFill/>
              </a:ln>
              <a:effectLst/>
            </c:spPr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Sheet1!$B$3:$B$7</c:f>
              <c:strCache>
                <c:ptCount val="5"/>
                <c:pt idx="0">
                  <c:v>ΘΕΤΙΚΗ</c:v>
                </c:pt>
                <c:pt idx="1">
                  <c:v>ΜΑΛΛΟΝ ΘΕΤΙΚΗ</c:v>
                </c:pt>
                <c:pt idx="2">
                  <c:v>ΜΑΛΛΟΝ ΑΡΝΗΤΙΚΗ</c:v>
                </c:pt>
                <c:pt idx="3">
                  <c:v>ΑΡΝΗΤΙΚΗ</c:v>
                </c:pt>
                <c:pt idx="4">
                  <c:v>ΔΓ/ΔΑ</c:v>
                </c:pt>
              </c:strCache>
            </c:strRef>
          </c:cat>
          <c:val>
            <c:numRef>
              <c:f>Sheet1!$E$3:$E$7</c:f>
              <c:numCache>
                <c:formatCode>0.0</c:formatCode>
                <c:ptCount val="5"/>
                <c:pt idx="0">
                  <c:v>41.218375026625438</c:v>
                </c:pt>
                <c:pt idx="1">
                  <c:v>24.013679502047165</c:v>
                </c:pt>
                <c:pt idx="2">
                  <c:v>9.7436868388043276</c:v>
                </c:pt>
                <c:pt idx="3">
                  <c:v>15.024968641279868</c:v>
                </c:pt>
                <c:pt idx="4">
                  <c:v>9.9992899912432076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420-4226-B8E3-CCBDAD34F35D}"/>
            </c:ext>
          </c:extLst>
        </c:ser>
        <c:dLbls>
          <c:showPercent val="1"/>
        </c:dLbls>
      </c:pie3DChart>
    </c:plotArea>
    <c:legend>
      <c:legendPos val="t"/>
      <c:layout/>
      <c:spPr>
        <a:solidFill>
          <a:schemeClr val="bg1"/>
        </a:solidFill>
      </c:spPr>
      <c:txPr>
        <a:bodyPr/>
        <a:lstStyle/>
        <a:p>
          <a:pPr rtl="0">
            <a:defRPr/>
          </a:pPr>
          <a:endParaRPr lang="el-GR"/>
        </a:p>
      </c:txPr>
    </c:legend>
    <c:plotVisOnly val="1"/>
    <c:dispBlanksAs val="zero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solidFill>
                <a:schemeClr val="bg1"/>
              </a:solidFill>
              <a:ln>
                <a:noFill/>
              </a:ln>
              <a:effectLst/>
            </c:spPr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Sheet1!$B$11:$B$13</c:f>
              <c:strCache>
                <c:ptCount val="3"/>
                <c:pt idx="0">
                  <c:v>ΝΑ ΕΠΑΝΕΚΛΕΓΕΙ</c:v>
                </c:pt>
                <c:pt idx="1">
                  <c:v>ΝΑ ΕΚΛΕΓΕΙ ΑΛΛΟΣ</c:v>
                </c:pt>
                <c:pt idx="2">
                  <c:v>ΔΓ/ΔΑ</c:v>
                </c:pt>
              </c:strCache>
            </c:strRef>
          </c:cat>
          <c:val>
            <c:numRef>
              <c:f>Sheet1!$E$11:$E$13</c:f>
              <c:numCache>
                <c:formatCode>0.0</c:formatCode>
                <c:ptCount val="3"/>
                <c:pt idx="0">
                  <c:v>55.5</c:v>
                </c:pt>
                <c:pt idx="1">
                  <c:v>29.20621020992586</c:v>
                </c:pt>
                <c:pt idx="2">
                  <c:v>15.3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E56-4236-A79B-745A8BB2F0A9}"/>
            </c:ext>
          </c:extLst>
        </c:ser>
        <c:dLbls>
          <c:showPercent val="1"/>
        </c:dLbls>
      </c:pie3DChart>
    </c:plotArea>
    <c:legend>
      <c:legendPos val="t"/>
      <c:layout/>
      <c:spPr>
        <a:solidFill>
          <a:schemeClr val="bg1"/>
        </a:solidFill>
      </c:spPr>
      <c:txPr>
        <a:bodyPr/>
        <a:lstStyle/>
        <a:p>
          <a:pPr rtl="0">
            <a:defRPr/>
          </a:pPr>
          <a:endParaRPr lang="el-GR"/>
        </a:p>
      </c:txPr>
    </c:legend>
    <c:plotVisOnly val="1"/>
    <c:dispBlanksAs val="zero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Sheet1!$B$28</c:f>
              <c:strCache>
                <c:ptCount val="1"/>
                <c:pt idx="0">
                  <c:v>ΘΕΤΙΚΗ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Sheet1!$A$29:$A$32</c:f>
              <c:strCache>
                <c:ptCount val="4"/>
                <c:pt idx="0">
                  <c:v>Γιάννης Αγγέλου</c:v>
                </c:pt>
                <c:pt idx="1">
                  <c:v>Νικηφόρος Παπανικόλας</c:v>
                </c:pt>
                <c:pt idx="2">
                  <c:v>Χρύσα Καραγιάννη</c:v>
                </c:pt>
                <c:pt idx="3">
                  <c:v>Γιώργος Χατζημάρκος</c:v>
                </c:pt>
              </c:strCache>
            </c:strRef>
          </c:cat>
          <c:val>
            <c:numRef>
              <c:f>Sheet1!$B$29:$B$32</c:f>
              <c:numCache>
                <c:formatCode>0.0</c:formatCode>
                <c:ptCount val="4"/>
                <c:pt idx="0">
                  <c:v>5.183063924455058</c:v>
                </c:pt>
                <c:pt idx="1">
                  <c:v>12.361252455446925</c:v>
                </c:pt>
                <c:pt idx="2">
                  <c:v>15.587058907059831</c:v>
                </c:pt>
                <c:pt idx="3">
                  <c:v>48.495964783565761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6F7-4CCB-BA6B-B6D98FB5EC03}"/>
            </c:ext>
          </c:extLst>
        </c:ser>
        <c:ser>
          <c:idx val="1"/>
          <c:order val="1"/>
          <c:tx>
            <c:strRef>
              <c:f>Sheet1!$C$28</c:f>
              <c:strCache>
                <c:ptCount val="1"/>
                <c:pt idx="0">
                  <c:v>ΜΑΛΛΟΝ ΘΕΤΙΚΗ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Sheet1!$A$29:$A$32</c:f>
              <c:strCache>
                <c:ptCount val="4"/>
                <c:pt idx="0">
                  <c:v>Γιάννης Αγγέλου</c:v>
                </c:pt>
                <c:pt idx="1">
                  <c:v>Νικηφόρος Παπανικόλας</c:v>
                </c:pt>
                <c:pt idx="2">
                  <c:v>Χρύσα Καραγιάννη</c:v>
                </c:pt>
                <c:pt idx="3">
                  <c:v>Γιώργος Χατζημάρκος</c:v>
                </c:pt>
              </c:strCache>
            </c:strRef>
          </c:cat>
          <c:val>
            <c:numRef>
              <c:f>Sheet1!$C$29:$C$32</c:f>
              <c:numCache>
                <c:formatCode>0.0</c:formatCode>
                <c:ptCount val="4"/>
                <c:pt idx="0">
                  <c:v>4.8540932004827964</c:v>
                </c:pt>
                <c:pt idx="1">
                  <c:v>12.100915911296219</c:v>
                </c:pt>
                <c:pt idx="2">
                  <c:v>10.232409533050896</c:v>
                </c:pt>
                <c:pt idx="3">
                  <c:v>18.268525311812152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6F7-4CCB-BA6B-B6D98FB5EC03}"/>
            </c:ext>
          </c:extLst>
        </c:ser>
        <c:ser>
          <c:idx val="2"/>
          <c:order val="2"/>
          <c:tx>
            <c:strRef>
              <c:f>Sheet1!$D$28</c:f>
              <c:strCache>
                <c:ptCount val="1"/>
                <c:pt idx="0">
                  <c:v>ΜΑΛΛΟΝ ΑΡΝΗΤΙΚΗ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Sheet1!$A$29:$A$32</c:f>
              <c:strCache>
                <c:ptCount val="4"/>
                <c:pt idx="0">
                  <c:v>Γιάννης Αγγέλου</c:v>
                </c:pt>
                <c:pt idx="1">
                  <c:v>Νικηφόρος Παπανικόλας</c:v>
                </c:pt>
                <c:pt idx="2">
                  <c:v>Χρύσα Καραγιάννη</c:v>
                </c:pt>
                <c:pt idx="3">
                  <c:v>Γιώργος Χατζημάρκος</c:v>
                </c:pt>
              </c:strCache>
            </c:strRef>
          </c:cat>
          <c:val>
            <c:numRef>
              <c:f>Sheet1!$D$29:$D$32</c:f>
              <c:numCache>
                <c:formatCode>0.0</c:formatCode>
                <c:ptCount val="4"/>
                <c:pt idx="0">
                  <c:v>5.7321373630274666</c:v>
                </c:pt>
                <c:pt idx="1">
                  <c:v>5.4883676898681717</c:v>
                </c:pt>
                <c:pt idx="2">
                  <c:v>4.9854448204861157</c:v>
                </c:pt>
                <c:pt idx="3">
                  <c:v>8.8845762431069826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F6F7-4CCB-BA6B-B6D98FB5EC03}"/>
            </c:ext>
          </c:extLst>
        </c:ser>
        <c:ser>
          <c:idx val="3"/>
          <c:order val="3"/>
          <c:tx>
            <c:strRef>
              <c:f>Sheet1!$E$28</c:f>
              <c:strCache>
                <c:ptCount val="1"/>
                <c:pt idx="0">
                  <c:v>ΑΡΝΗΤΙΚΗ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Sheet1!$A$29:$A$32</c:f>
              <c:strCache>
                <c:ptCount val="4"/>
                <c:pt idx="0">
                  <c:v>Γιάννης Αγγέλου</c:v>
                </c:pt>
                <c:pt idx="1">
                  <c:v>Νικηφόρος Παπανικόλας</c:v>
                </c:pt>
                <c:pt idx="2">
                  <c:v>Χρύσα Καραγιάννη</c:v>
                </c:pt>
                <c:pt idx="3">
                  <c:v>Γιώργος Χατζημάρκος</c:v>
                </c:pt>
              </c:strCache>
            </c:strRef>
          </c:cat>
          <c:val>
            <c:numRef>
              <c:f>Sheet1!$E$29:$E$32</c:f>
              <c:numCache>
                <c:formatCode>0.0</c:formatCode>
                <c:ptCount val="4"/>
                <c:pt idx="0">
                  <c:v>5.0386954772442092</c:v>
                </c:pt>
                <c:pt idx="1">
                  <c:v>5.3510993302250673</c:v>
                </c:pt>
                <c:pt idx="2">
                  <c:v>7.9887818616429556</c:v>
                </c:pt>
                <c:pt idx="3">
                  <c:v>16.465103069604488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F6F7-4CCB-BA6B-B6D98FB5EC03}"/>
            </c:ext>
          </c:extLst>
        </c:ser>
        <c:ser>
          <c:idx val="4"/>
          <c:order val="4"/>
          <c:tx>
            <c:strRef>
              <c:f>Sheet1!$F$28</c:f>
              <c:strCache>
                <c:ptCount val="1"/>
                <c:pt idx="0">
                  <c:v>Δεν τον/την γνωρίζω καθόλου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Sheet1!$A$29:$A$32</c:f>
              <c:strCache>
                <c:ptCount val="4"/>
                <c:pt idx="0">
                  <c:v>Γιάννης Αγγέλου</c:v>
                </c:pt>
                <c:pt idx="1">
                  <c:v>Νικηφόρος Παπανικόλας</c:v>
                </c:pt>
                <c:pt idx="2">
                  <c:v>Χρύσα Καραγιάννη</c:v>
                </c:pt>
                <c:pt idx="3">
                  <c:v>Γιώργος Χατζημάρκος</c:v>
                </c:pt>
              </c:strCache>
            </c:strRef>
          </c:cat>
          <c:val>
            <c:numRef>
              <c:f>Sheet1!$F$29:$F$32</c:f>
              <c:numCache>
                <c:formatCode>0.0</c:formatCode>
                <c:ptCount val="4"/>
                <c:pt idx="0">
                  <c:v>63.163562350602398</c:v>
                </c:pt>
                <c:pt idx="1">
                  <c:v>50.031950394054959</c:v>
                </c:pt>
                <c:pt idx="2">
                  <c:v>43.903391475161598</c:v>
                </c:pt>
                <c:pt idx="3">
                  <c:v>3.1666390552150081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6F7-4CCB-BA6B-B6D98FB5EC03}"/>
            </c:ext>
          </c:extLst>
        </c:ser>
        <c:ser>
          <c:idx val="5"/>
          <c:order val="5"/>
          <c:tx>
            <c:strRef>
              <c:f>Sheet1!$G$28</c:f>
              <c:strCache>
                <c:ptCount val="1"/>
                <c:pt idx="0">
                  <c:v>Τον/την έχω ακουστά αλλά δεν έχω σαφή άποψη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Sheet1!$A$29:$A$32</c:f>
              <c:strCache>
                <c:ptCount val="4"/>
                <c:pt idx="0">
                  <c:v>Γιάννης Αγγέλου</c:v>
                </c:pt>
                <c:pt idx="1">
                  <c:v>Νικηφόρος Παπανικόλας</c:v>
                </c:pt>
                <c:pt idx="2">
                  <c:v>Χρύσα Καραγιάννη</c:v>
                </c:pt>
                <c:pt idx="3">
                  <c:v>Γιώργος Χατζημάρκος</c:v>
                </c:pt>
              </c:strCache>
            </c:strRef>
          </c:cat>
          <c:val>
            <c:numRef>
              <c:f>Sheet1!$G$29:$G$32</c:f>
              <c:numCache>
                <c:formatCode>0.0</c:formatCode>
                <c:ptCount val="4"/>
                <c:pt idx="0">
                  <c:v>11.408657373440912</c:v>
                </c:pt>
                <c:pt idx="1">
                  <c:v>12.070148865169317</c:v>
                </c:pt>
                <c:pt idx="2">
                  <c:v>14.072373559273869</c:v>
                </c:pt>
                <c:pt idx="3">
                  <c:v>2.7690341514211956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F6F7-4CCB-BA6B-B6D98FB5EC03}"/>
            </c:ext>
          </c:extLst>
        </c:ser>
        <c:ser>
          <c:idx val="6"/>
          <c:order val="6"/>
          <c:tx>
            <c:strRef>
              <c:f>Sheet1!$H$28</c:f>
              <c:strCache>
                <c:ptCount val="1"/>
                <c:pt idx="0">
                  <c:v>ΔΓ/ΔΑ</c:v>
                </c:pt>
              </c:strCache>
            </c:strRef>
          </c:tx>
          <c:dLbls>
            <c:dLbl>
              <c:idx val="3"/>
              <c:layout>
                <c:manualLayout>
                  <c:x val="1.5640273704789837E-2"/>
                  <c:y val="-4.9777773132433006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6F7-4CCB-BA6B-B6D98FB5EC03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Sheet1!$A$29:$A$32</c:f>
              <c:strCache>
                <c:ptCount val="4"/>
                <c:pt idx="0">
                  <c:v>Γιάννης Αγγέλου</c:v>
                </c:pt>
                <c:pt idx="1">
                  <c:v>Νικηφόρος Παπανικόλας</c:v>
                </c:pt>
                <c:pt idx="2">
                  <c:v>Χρύσα Καραγιάννη</c:v>
                </c:pt>
                <c:pt idx="3">
                  <c:v>Γιώργος Χατζημάρκος</c:v>
                </c:pt>
              </c:strCache>
            </c:strRef>
          </c:cat>
          <c:val>
            <c:numRef>
              <c:f>Sheet1!$H$29:$H$32</c:f>
              <c:numCache>
                <c:formatCode>0.0</c:formatCode>
                <c:ptCount val="4"/>
                <c:pt idx="0">
                  <c:v>4.619790310747157</c:v>
                </c:pt>
                <c:pt idx="1">
                  <c:v>2.5962653539393621</c:v>
                </c:pt>
                <c:pt idx="2">
                  <c:v>3.2305398433247312</c:v>
                </c:pt>
                <c:pt idx="3">
                  <c:v>1.9501573852744156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6F7-4CCB-BA6B-B6D98FB5EC03}"/>
            </c:ext>
          </c:extLst>
        </c:ser>
        <c:dLbls>
          <c:showVal val="1"/>
        </c:dLbls>
        <c:gapWidth val="95"/>
        <c:gapDepth val="95"/>
        <c:shape val="box"/>
        <c:axId val="101128832"/>
        <c:axId val="101147008"/>
        <c:axId val="0"/>
      </c:bar3DChart>
      <c:catAx>
        <c:axId val="101128832"/>
        <c:scaling>
          <c:orientation val="minMax"/>
        </c:scaling>
        <c:axPos val="l"/>
        <c:numFmt formatCode="General" sourceLinked="0"/>
        <c:majorTickMark val="none"/>
        <c:tickLblPos val="nextTo"/>
        <c:crossAx val="101147008"/>
        <c:crosses val="autoZero"/>
        <c:auto val="1"/>
        <c:lblAlgn val="ctr"/>
        <c:lblOffset val="100"/>
      </c:catAx>
      <c:valAx>
        <c:axId val="101147008"/>
        <c:scaling>
          <c:orientation val="minMax"/>
        </c:scaling>
        <c:delete val="1"/>
        <c:axPos val="b"/>
        <c:numFmt formatCode="0%" sourceLinked="1"/>
        <c:tickLblPos val="nextTo"/>
        <c:crossAx val="101128832"/>
        <c:crosses val="autoZero"/>
        <c:crossBetween val="between"/>
      </c:valAx>
    </c:plotArea>
    <c:legend>
      <c:legendPos val="t"/>
      <c:layout/>
      <c:spPr>
        <a:solidFill>
          <a:schemeClr val="bg1"/>
        </a:solidFill>
      </c:spPr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/>
      <c:bar3DChart>
        <c:barDir val="bar"/>
        <c:grouping val="percentStacked"/>
        <c:ser>
          <c:idx val="0"/>
          <c:order val="0"/>
          <c:tx>
            <c:strRef>
              <c:f>Sheet1!$B$41</c:f>
              <c:strCache>
                <c:ptCount val="1"/>
                <c:pt idx="0">
                  <c:v>ΘΑ ΜΠΟΡΟΥΣΑ ΝΑ ΤΟΝ ΨΗΦΙΣΩ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Sheet1!$A$42:$A$45</c:f>
              <c:strCache>
                <c:ptCount val="4"/>
                <c:pt idx="0">
                  <c:v>Γιάννης Αγγέλου</c:v>
                </c:pt>
                <c:pt idx="1">
                  <c:v>Νικηφόρος Παπανικόλας</c:v>
                </c:pt>
                <c:pt idx="2">
                  <c:v>Χρύσα Καραγιάννη</c:v>
                </c:pt>
                <c:pt idx="3">
                  <c:v>Γιώργος Χατζημάρκος</c:v>
                </c:pt>
              </c:strCache>
            </c:strRef>
          </c:cat>
          <c:val>
            <c:numRef>
              <c:f>Sheet1!$B$42:$B$45</c:f>
              <c:numCache>
                <c:formatCode>0.0</c:formatCode>
                <c:ptCount val="4"/>
                <c:pt idx="0">
                  <c:v>12.515087686081422</c:v>
                </c:pt>
                <c:pt idx="1">
                  <c:v>24.956807800629495</c:v>
                </c:pt>
                <c:pt idx="2">
                  <c:v>28.693820557120173</c:v>
                </c:pt>
                <c:pt idx="3">
                  <c:v>65.9325965020236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D56-4B5F-9B3C-F033DEC2DA70}"/>
            </c:ext>
          </c:extLst>
        </c:ser>
        <c:ser>
          <c:idx val="1"/>
          <c:order val="1"/>
          <c:tx>
            <c:strRef>
              <c:f>Sheet1!$C$41</c:f>
              <c:strCache>
                <c:ptCount val="1"/>
                <c:pt idx="0">
                  <c:v>ΔΕΝ ΘΑ ΤΟΝ ΨΗΦΙΖΑ ΠΟΤΕ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Sheet1!$A$42:$A$45</c:f>
              <c:strCache>
                <c:ptCount val="4"/>
                <c:pt idx="0">
                  <c:v>Γιάννης Αγγέλου</c:v>
                </c:pt>
                <c:pt idx="1">
                  <c:v>Νικηφόρος Παπανικόλας</c:v>
                </c:pt>
                <c:pt idx="2">
                  <c:v>Χρύσα Καραγιάννη</c:v>
                </c:pt>
                <c:pt idx="3">
                  <c:v>Γιώργος Χατζημάρκος</c:v>
                </c:pt>
              </c:strCache>
            </c:strRef>
          </c:cat>
          <c:val>
            <c:numRef>
              <c:f>Sheet1!$C$42:$C$45</c:f>
              <c:numCache>
                <c:formatCode>0.0</c:formatCode>
                <c:ptCount val="4"/>
                <c:pt idx="0">
                  <c:v>43.863157645610997</c:v>
                </c:pt>
                <c:pt idx="1">
                  <c:v>38.45052422313212</c:v>
                </c:pt>
                <c:pt idx="2">
                  <c:v>38.216221333396483</c:v>
                </c:pt>
                <c:pt idx="3">
                  <c:v>24.754455304948699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D56-4B5F-9B3C-F033DEC2DA70}"/>
            </c:ext>
          </c:extLst>
        </c:ser>
        <c:ser>
          <c:idx val="2"/>
          <c:order val="2"/>
          <c:tx>
            <c:strRef>
              <c:f>Sheet1!$D$41</c:f>
              <c:strCache>
                <c:ptCount val="1"/>
                <c:pt idx="0">
                  <c:v>ΔΓ/ΔΑ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Sheet1!$A$42:$A$45</c:f>
              <c:strCache>
                <c:ptCount val="4"/>
                <c:pt idx="0">
                  <c:v>Γιάννης Αγγέλου</c:v>
                </c:pt>
                <c:pt idx="1">
                  <c:v>Νικηφόρος Παπανικόλας</c:v>
                </c:pt>
                <c:pt idx="2">
                  <c:v>Χρύσα Καραγιάννη</c:v>
                </c:pt>
                <c:pt idx="3">
                  <c:v>Γιώργος Χατζημάρκος</c:v>
                </c:pt>
              </c:strCache>
            </c:strRef>
          </c:cat>
          <c:val>
            <c:numRef>
              <c:f>Sheet1!$D$42:$D$45</c:f>
              <c:numCache>
                <c:formatCode>0.0</c:formatCode>
                <c:ptCount val="4"/>
                <c:pt idx="0">
                  <c:v>43.621754668307581</c:v>
                </c:pt>
                <c:pt idx="1">
                  <c:v>36.592667976238374</c:v>
                </c:pt>
                <c:pt idx="2">
                  <c:v>33.089958109483341</c:v>
                </c:pt>
                <c:pt idx="3">
                  <c:v>9.3129481930276921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D56-4B5F-9B3C-F033DEC2DA70}"/>
            </c:ext>
          </c:extLst>
        </c:ser>
        <c:dLbls>
          <c:showVal val="1"/>
        </c:dLbls>
        <c:gapWidth val="95"/>
        <c:gapDepth val="95"/>
        <c:shape val="box"/>
        <c:axId val="101178752"/>
        <c:axId val="101266560"/>
        <c:axId val="0"/>
      </c:bar3DChart>
      <c:catAx>
        <c:axId val="101178752"/>
        <c:scaling>
          <c:orientation val="minMax"/>
        </c:scaling>
        <c:axPos val="l"/>
        <c:numFmt formatCode="General" sourceLinked="0"/>
        <c:majorTickMark val="none"/>
        <c:tickLblPos val="nextTo"/>
        <c:crossAx val="101266560"/>
        <c:crosses val="autoZero"/>
        <c:auto val="1"/>
        <c:lblAlgn val="ctr"/>
        <c:lblOffset val="100"/>
      </c:catAx>
      <c:valAx>
        <c:axId val="101266560"/>
        <c:scaling>
          <c:orientation val="minMax"/>
        </c:scaling>
        <c:delete val="1"/>
        <c:axPos val="b"/>
        <c:numFmt formatCode="0%" sourceLinked="1"/>
        <c:tickLblPos val="nextTo"/>
        <c:crossAx val="101178752"/>
        <c:crosses val="autoZero"/>
        <c:crossBetween val="between"/>
      </c:valAx>
    </c:plotArea>
    <c:legend>
      <c:legendPos val="t"/>
      <c:layout/>
      <c:spPr>
        <a:solidFill>
          <a:schemeClr val="bg1"/>
        </a:solidFill>
      </c:spPr>
    </c:legend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numFmt formatCode="0.0%" sourceLinked="0"/>
            <c:spPr>
              <a:solidFill>
                <a:schemeClr val="bg1"/>
              </a:solidFill>
              <a:ln>
                <a:noFill/>
              </a:ln>
              <a:effectLst/>
            </c:spPr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Sheet1!$B$51:$B$55</c:f>
              <c:strCache>
                <c:ptCount val="5"/>
                <c:pt idx="0">
                  <c:v>Γιώργος Χατζημάρκος</c:v>
                </c:pt>
                <c:pt idx="1">
                  <c:v>Νικηφόρος Παπανικόλας</c:v>
                </c:pt>
                <c:pt idx="2">
                  <c:v>Γιάννης Αγγέλου</c:v>
                </c:pt>
                <c:pt idx="3">
                  <c:v>Χρύσα Καραγιάννη</c:v>
                </c:pt>
                <c:pt idx="4">
                  <c:v>ΔΓ/ΔΑ</c:v>
                </c:pt>
              </c:strCache>
            </c:strRef>
          </c:cat>
          <c:val>
            <c:numRef>
              <c:f>Sheet1!$E$51:$E$55</c:f>
              <c:numCache>
                <c:formatCode>0.0</c:formatCode>
                <c:ptCount val="5"/>
                <c:pt idx="0">
                  <c:v>69.218753697962356</c:v>
                </c:pt>
                <c:pt idx="1">
                  <c:v>0.97507869263720681</c:v>
                </c:pt>
                <c:pt idx="2">
                  <c:v>0.45677230019170117</c:v>
                </c:pt>
                <c:pt idx="3">
                  <c:v>2.9027524672804201</c:v>
                </c:pt>
                <c:pt idx="4">
                  <c:v>26.44664284192832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3F4-40D9-9101-A3EB4A97B00C}"/>
            </c:ext>
          </c:extLst>
        </c:ser>
        <c:dLbls>
          <c:showPercent val="1"/>
        </c:dLbls>
      </c:pie3DChart>
    </c:plotArea>
    <c:legend>
      <c:legendPos val="t"/>
      <c:layout/>
      <c:spPr>
        <a:solidFill>
          <a:schemeClr val="bg1"/>
        </a:solidFill>
      </c:spPr>
      <c:txPr>
        <a:bodyPr/>
        <a:lstStyle/>
        <a:p>
          <a:pPr rtl="0">
            <a:defRPr/>
          </a:pPr>
          <a:endParaRPr lang="el-GR"/>
        </a:p>
      </c:txPr>
    </c:legend>
    <c:plotVisOnly val="1"/>
    <c:dispBlanksAs val="zero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spPr>
            <a:solidFill>
              <a:schemeClr val="accent2"/>
            </a:solidFill>
          </c:spPr>
          <c:dLbls>
            <c:spPr>
              <a:solidFill>
                <a:schemeClr val="bg1"/>
              </a:solidFill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Sheet1!$B$62:$B$68</c:f>
              <c:strCache>
                <c:ptCount val="7"/>
                <c:pt idx="0">
                  <c:v>Γιώργος Χατζημάρκος</c:v>
                </c:pt>
                <c:pt idx="1">
                  <c:v>Νικηφόρος Παπανικόλας</c:v>
                </c:pt>
                <c:pt idx="2">
                  <c:v>Γιάννης Αγγέλου</c:v>
                </c:pt>
                <c:pt idx="3">
                  <c:v>Χρύσα Καραγιάννη</c:v>
                </c:pt>
                <c:pt idx="4">
                  <c:v>Λευκό/ Άκυρο</c:v>
                </c:pt>
                <c:pt idx="5">
                  <c:v>Αποχή</c:v>
                </c:pt>
                <c:pt idx="6">
                  <c:v>Δεν έχω αποφασίσει</c:v>
                </c:pt>
              </c:strCache>
            </c:strRef>
          </c:cat>
          <c:val>
            <c:numRef>
              <c:f>Sheet1!$E$62:$E$68</c:f>
              <c:numCache>
                <c:formatCode>0.0</c:formatCode>
                <c:ptCount val="7"/>
                <c:pt idx="0">
                  <c:v>60.2</c:v>
                </c:pt>
                <c:pt idx="1">
                  <c:v>8.1</c:v>
                </c:pt>
                <c:pt idx="2">
                  <c:v>2.9</c:v>
                </c:pt>
                <c:pt idx="3">
                  <c:v>10.8</c:v>
                </c:pt>
                <c:pt idx="4">
                  <c:v>1.3608501171514422</c:v>
                </c:pt>
                <c:pt idx="5">
                  <c:v>3.8612642889262205</c:v>
                </c:pt>
                <c:pt idx="6">
                  <c:v>12.8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DDF-4AFC-86E1-CFBF5A35D146}"/>
            </c:ext>
          </c:extLst>
        </c:ser>
        <c:dLbls>
          <c:showVal val="1"/>
        </c:dLbls>
        <c:shape val="box"/>
        <c:axId val="103514496"/>
        <c:axId val="103516032"/>
        <c:axId val="0"/>
      </c:bar3DChart>
      <c:catAx>
        <c:axId val="103514496"/>
        <c:scaling>
          <c:orientation val="minMax"/>
        </c:scaling>
        <c:axPos val="b"/>
        <c:numFmt formatCode="General" sourceLinked="0"/>
        <c:majorTickMark val="none"/>
        <c:tickLblPos val="nextTo"/>
        <c:crossAx val="103516032"/>
        <c:crosses val="autoZero"/>
        <c:auto val="1"/>
        <c:lblAlgn val="ctr"/>
        <c:lblOffset val="100"/>
      </c:catAx>
      <c:valAx>
        <c:axId val="103516032"/>
        <c:scaling>
          <c:orientation val="minMax"/>
        </c:scaling>
        <c:delete val="1"/>
        <c:axPos val="l"/>
        <c:numFmt formatCode="0.0" sourceLinked="1"/>
        <c:tickLblPos val="nextTo"/>
        <c:crossAx val="103514496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l-GR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spPr>
            <a:solidFill>
              <a:schemeClr val="accent2"/>
            </a:solidFill>
          </c:spPr>
          <c:dLbls>
            <c:spPr>
              <a:solidFill>
                <a:schemeClr val="bg1"/>
              </a:solidFill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Sheet1!$B$73:$B$77</c:f>
              <c:strCache>
                <c:ptCount val="5"/>
                <c:pt idx="0">
                  <c:v>Γιώργος Χατζημάρκος</c:v>
                </c:pt>
                <c:pt idx="1">
                  <c:v>Νικηφόρος Παπανικόλας</c:v>
                </c:pt>
                <c:pt idx="2">
                  <c:v>Γιάννης Αγγέλου</c:v>
                </c:pt>
                <c:pt idx="3">
                  <c:v>Χρύσα Καραγιάννη</c:v>
                </c:pt>
                <c:pt idx="4">
                  <c:v>Δεν έχω αποφασίσει</c:v>
                </c:pt>
              </c:strCache>
            </c:strRef>
          </c:cat>
          <c:val>
            <c:numRef>
              <c:f>Sheet1!$E$73:$E$77</c:f>
              <c:numCache>
                <c:formatCode>0.0</c:formatCode>
                <c:ptCount val="5"/>
                <c:pt idx="0">
                  <c:v>63.502109704641349</c:v>
                </c:pt>
                <c:pt idx="1">
                  <c:v>8.5443037974683538</c:v>
                </c:pt>
                <c:pt idx="2">
                  <c:v>3.0590717299578061</c:v>
                </c:pt>
                <c:pt idx="3">
                  <c:v>11.392405063291141</c:v>
                </c:pt>
                <c:pt idx="4">
                  <c:v>13.502109704641352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72D-4336-B0F5-541C502455CB}"/>
            </c:ext>
          </c:extLst>
        </c:ser>
        <c:dLbls>
          <c:showVal val="1"/>
        </c:dLbls>
        <c:shape val="box"/>
        <c:axId val="109452288"/>
        <c:axId val="109458176"/>
        <c:axId val="0"/>
      </c:bar3DChart>
      <c:catAx>
        <c:axId val="109452288"/>
        <c:scaling>
          <c:orientation val="minMax"/>
        </c:scaling>
        <c:axPos val="b"/>
        <c:numFmt formatCode="General" sourceLinked="0"/>
        <c:majorTickMark val="none"/>
        <c:tickLblPos val="nextTo"/>
        <c:crossAx val="109458176"/>
        <c:crosses val="autoZero"/>
        <c:auto val="1"/>
        <c:lblAlgn val="ctr"/>
        <c:lblOffset val="100"/>
      </c:catAx>
      <c:valAx>
        <c:axId val="109458176"/>
        <c:scaling>
          <c:orientation val="minMax"/>
        </c:scaling>
        <c:delete val="1"/>
        <c:axPos val="l"/>
        <c:numFmt formatCode="0.0" sourceLinked="1"/>
        <c:tickLblPos val="nextTo"/>
        <c:crossAx val="10945228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200" b="1">
          <a:solidFill>
            <a:schemeClr val="tx2">
              <a:lumMod val="50000"/>
            </a:schemeClr>
          </a:solidFill>
        </a:defRPr>
      </a:pPr>
      <a:endParaRPr lang="el-GR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5D98C8-E6E4-4EB7-A5E8-A99E4044933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CD2CAB9-3166-4EED-BABE-8D00865DD670}">
      <dgm:prSet custT="1"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el-GR" sz="3200" b="1" i="0" baseline="0" dirty="0"/>
            <a:t>ΓΙΑ</a:t>
          </a:r>
          <a:endParaRPr lang="en-US" sz="3200" dirty="0"/>
        </a:p>
      </dgm:t>
    </dgm:pt>
    <dgm:pt modelId="{2CA730BA-05F5-45A1-A6E0-28176BE5AF2D}" type="parTrans" cxnId="{40C5ABEF-6862-496F-9982-7FDB0B9A0721}">
      <dgm:prSet/>
      <dgm:spPr/>
      <dgm:t>
        <a:bodyPr/>
        <a:lstStyle/>
        <a:p>
          <a:endParaRPr lang="en-US"/>
        </a:p>
      </dgm:t>
    </dgm:pt>
    <dgm:pt modelId="{3BBBAF2F-77F8-46BB-8469-EB0614CB6257}" type="sibTrans" cxnId="{40C5ABEF-6862-496F-9982-7FDB0B9A0721}">
      <dgm:prSet/>
      <dgm:spPr>
        <a:solidFill>
          <a:schemeClr val="accent2">
            <a:alpha val="90000"/>
          </a:schemeClr>
        </a:solidFill>
      </dgm:spPr>
      <dgm:t>
        <a:bodyPr/>
        <a:lstStyle/>
        <a:p>
          <a:endParaRPr lang="en-US"/>
        </a:p>
      </dgm:t>
    </dgm:pt>
    <dgm:pt modelId="{08BC03C6-CBC1-416A-9984-33A86AEFBE6E}">
      <dgm:prSet custT="1"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el-GR" sz="3200" b="1" dirty="0">
              <a:solidFill>
                <a:schemeClr val="bg1"/>
              </a:solidFill>
              <a:latin typeface="Arial" charset="0"/>
              <a:cs typeface="Arial" charset="0"/>
            </a:rPr>
            <a:t> ΠΕΡΙΦΕΡΕΙΑ ΝΟΤΙΟΥ ΑΙΓΑΙΟΥ</a:t>
          </a:r>
        </a:p>
        <a:p>
          <a:endParaRPr lang="en-US" sz="3200" dirty="0"/>
        </a:p>
      </dgm:t>
    </dgm:pt>
    <dgm:pt modelId="{2F165EC3-DA8B-4217-80AF-ED86492E2E22}" type="parTrans" cxnId="{85682B8E-B344-4567-8EEE-7B8980963C77}">
      <dgm:prSet/>
      <dgm:spPr/>
      <dgm:t>
        <a:bodyPr/>
        <a:lstStyle/>
        <a:p>
          <a:endParaRPr lang="en-US"/>
        </a:p>
      </dgm:t>
    </dgm:pt>
    <dgm:pt modelId="{5C251A7D-6056-42E5-9909-C01033E046DD}" type="sibTrans" cxnId="{85682B8E-B344-4567-8EEE-7B8980963C77}">
      <dgm:prSet/>
      <dgm:spPr>
        <a:solidFill>
          <a:schemeClr val="accent2">
            <a:alpha val="90000"/>
          </a:schemeClr>
        </a:solidFill>
      </dgm:spPr>
      <dgm:t>
        <a:bodyPr/>
        <a:lstStyle/>
        <a:p>
          <a:endParaRPr lang="en-US"/>
        </a:p>
      </dgm:t>
    </dgm:pt>
    <dgm:pt modelId="{80462C62-E8D9-4AC4-8D78-FF42D031CC69}">
      <dgm:prSet custT="1"/>
      <dgm:spPr>
        <a:solidFill>
          <a:schemeClr val="tx2">
            <a:lumMod val="50000"/>
          </a:schemeClr>
        </a:solidFill>
      </dgm:spPr>
      <dgm:t>
        <a:bodyPr/>
        <a:lstStyle/>
        <a:p>
          <a:r>
            <a:rPr lang="el-GR" sz="3200" b="1" i="0" baseline="0" dirty="0"/>
            <a:t>ΣΕΠΤΕΜΒΡΙΟΣ </a:t>
          </a:r>
        </a:p>
        <a:p>
          <a:r>
            <a:rPr lang="el-GR" sz="3200" b="1" i="0" baseline="0" dirty="0"/>
            <a:t>2023</a:t>
          </a:r>
          <a:endParaRPr lang="en-US" sz="3200" dirty="0"/>
        </a:p>
      </dgm:t>
    </dgm:pt>
    <dgm:pt modelId="{E300D7FA-F6F9-432D-A83B-A4DB780B6E68}" type="parTrans" cxnId="{2345A637-6177-4AC9-B25C-B00D5D2BE536}">
      <dgm:prSet/>
      <dgm:spPr/>
      <dgm:t>
        <a:bodyPr/>
        <a:lstStyle/>
        <a:p>
          <a:endParaRPr lang="en-US"/>
        </a:p>
      </dgm:t>
    </dgm:pt>
    <dgm:pt modelId="{07EE971C-175D-48E4-B58C-ADA55EADBE34}" type="sibTrans" cxnId="{2345A637-6177-4AC9-B25C-B00D5D2BE536}">
      <dgm:prSet/>
      <dgm:spPr/>
      <dgm:t>
        <a:bodyPr/>
        <a:lstStyle/>
        <a:p>
          <a:endParaRPr lang="en-US"/>
        </a:p>
      </dgm:t>
    </dgm:pt>
    <dgm:pt modelId="{DF786389-389A-4726-9B01-EFA45AEB7489}" type="pres">
      <dgm:prSet presAssocID="{AB5D98C8-E6E4-4EB7-A5E8-A99E4044933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5CD8EF74-74B9-4635-B70E-1900DAF2BF8D}" type="pres">
      <dgm:prSet presAssocID="{3CD2CAB9-3166-4EED-BABE-8D00865DD670}" presName="hierRoot1" presStyleCnt="0">
        <dgm:presLayoutVars>
          <dgm:hierBranch val="init"/>
        </dgm:presLayoutVars>
      </dgm:prSet>
      <dgm:spPr/>
    </dgm:pt>
    <dgm:pt modelId="{F42A9E19-D81D-46E0-96F8-4B9554EB3084}" type="pres">
      <dgm:prSet presAssocID="{3CD2CAB9-3166-4EED-BABE-8D00865DD670}" presName="rootComposite1" presStyleCnt="0"/>
      <dgm:spPr/>
    </dgm:pt>
    <dgm:pt modelId="{F076FFEA-85D8-4FED-BEB5-F8FE4DC950CF}" type="pres">
      <dgm:prSet presAssocID="{3CD2CAB9-3166-4EED-BABE-8D00865DD670}" presName="rootText1" presStyleLbl="node0" presStyleIdx="0" presStyleCnt="3" custLinFactNeighborX="8434" custLinFactNeighborY="-58058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68F89CC6-02C4-4604-8937-316E3762B08A}" type="pres">
      <dgm:prSet presAssocID="{3CD2CAB9-3166-4EED-BABE-8D00865DD670}" presName="rootConnector1" presStyleLbl="node1" presStyleIdx="0" presStyleCnt="0"/>
      <dgm:spPr/>
      <dgm:t>
        <a:bodyPr/>
        <a:lstStyle/>
        <a:p>
          <a:endParaRPr lang="el-GR"/>
        </a:p>
      </dgm:t>
    </dgm:pt>
    <dgm:pt modelId="{3F204E46-B659-4230-8197-2810B1184A03}" type="pres">
      <dgm:prSet presAssocID="{3CD2CAB9-3166-4EED-BABE-8D00865DD670}" presName="hierChild2" presStyleCnt="0"/>
      <dgm:spPr/>
    </dgm:pt>
    <dgm:pt modelId="{9E3E7523-65FA-48AE-8D21-6F7D0AD8A087}" type="pres">
      <dgm:prSet presAssocID="{3CD2CAB9-3166-4EED-BABE-8D00865DD670}" presName="hierChild3" presStyleCnt="0"/>
      <dgm:spPr/>
    </dgm:pt>
    <dgm:pt modelId="{A0C25C7A-2C0E-449D-BBD4-FCB00A34A7A6}" type="pres">
      <dgm:prSet presAssocID="{08BC03C6-CBC1-416A-9984-33A86AEFBE6E}" presName="hierRoot1" presStyleCnt="0">
        <dgm:presLayoutVars>
          <dgm:hierBranch val="init"/>
        </dgm:presLayoutVars>
      </dgm:prSet>
      <dgm:spPr/>
    </dgm:pt>
    <dgm:pt modelId="{39FF7210-5C84-480A-B5B0-298A6FC4E776}" type="pres">
      <dgm:prSet presAssocID="{08BC03C6-CBC1-416A-9984-33A86AEFBE6E}" presName="rootComposite1" presStyleCnt="0"/>
      <dgm:spPr/>
    </dgm:pt>
    <dgm:pt modelId="{1EEB906C-AE77-4BE6-B1B1-622B76632509}" type="pres">
      <dgm:prSet presAssocID="{08BC03C6-CBC1-416A-9984-33A86AEFBE6E}" presName="rootText1" presStyleLbl="node0" presStyleIdx="1" presStyleCnt="3" custScaleY="124404" custLinFactNeighborX="-8051" custLinFactNeighborY="843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56376928-4456-4397-A6AB-59B67A489D69}" type="pres">
      <dgm:prSet presAssocID="{08BC03C6-CBC1-416A-9984-33A86AEFBE6E}" presName="rootConnector1" presStyleLbl="node1" presStyleIdx="0" presStyleCnt="0"/>
      <dgm:spPr/>
      <dgm:t>
        <a:bodyPr/>
        <a:lstStyle/>
        <a:p>
          <a:endParaRPr lang="el-GR"/>
        </a:p>
      </dgm:t>
    </dgm:pt>
    <dgm:pt modelId="{6B9F6275-64F0-44C2-BE67-ACFA004F8F4B}" type="pres">
      <dgm:prSet presAssocID="{08BC03C6-CBC1-416A-9984-33A86AEFBE6E}" presName="hierChild2" presStyleCnt="0"/>
      <dgm:spPr/>
    </dgm:pt>
    <dgm:pt modelId="{454825C1-B9CC-4FD1-999A-A45231552056}" type="pres">
      <dgm:prSet presAssocID="{08BC03C6-CBC1-416A-9984-33A86AEFBE6E}" presName="hierChild3" presStyleCnt="0"/>
      <dgm:spPr/>
    </dgm:pt>
    <dgm:pt modelId="{2EE9DDE2-0990-410E-8650-C6F53DC496B7}" type="pres">
      <dgm:prSet presAssocID="{80462C62-E8D9-4AC4-8D78-FF42D031CC69}" presName="hierRoot1" presStyleCnt="0">
        <dgm:presLayoutVars>
          <dgm:hierBranch val="init"/>
        </dgm:presLayoutVars>
      </dgm:prSet>
      <dgm:spPr/>
    </dgm:pt>
    <dgm:pt modelId="{D28A9696-CB55-4875-9D56-7CE560D53A8F}" type="pres">
      <dgm:prSet presAssocID="{80462C62-E8D9-4AC4-8D78-FF42D031CC69}" presName="rootComposite1" presStyleCnt="0"/>
      <dgm:spPr/>
    </dgm:pt>
    <dgm:pt modelId="{1731F234-7BE0-4A27-BDE2-535509323E47}" type="pres">
      <dgm:prSet presAssocID="{80462C62-E8D9-4AC4-8D78-FF42D031CC69}" presName="rootText1" presStyleLbl="node0" presStyleIdx="2" presStyleCnt="3" custLinFactNeighborX="-21817" custLinFactNeighborY="4190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86C44E06-58E6-4D19-AB27-8D4C19880F95}" type="pres">
      <dgm:prSet presAssocID="{80462C62-E8D9-4AC4-8D78-FF42D031CC69}" presName="rootConnector1" presStyleLbl="node1" presStyleIdx="0" presStyleCnt="0"/>
      <dgm:spPr/>
      <dgm:t>
        <a:bodyPr/>
        <a:lstStyle/>
        <a:p>
          <a:endParaRPr lang="el-GR"/>
        </a:p>
      </dgm:t>
    </dgm:pt>
    <dgm:pt modelId="{B3B48DB7-14DA-4077-92A7-A51024432362}" type="pres">
      <dgm:prSet presAssocID="{80462C62-E8D9-4AC4-8D78-FF42D031CC69}" presName="hierChild2" presStyleCnt="0"/>
      <dgm:spPr/>
    </dgm:pt>
    <dgm:pt modelId="{3ABBA6BE-FABB-4B64-BA52-0EE372BCA70C}" type="pres">
      <dgm:prSet presAssocID="{80462C62-E8D9-4AC4-8D78-FF42D031CC69}" presName="hierChild3" presStyleCnt="0"/>
      <dgm:spPr/>
    </dgm:pt>
  </dgm:ptLst>
  <dgm:cxnLst>
    <dgm:cxn modelId="{EB4E9D1C-E9D8-4C8B-B5D1-C8C92E51D8B4}" type="presOf" srcId="{08BC03C6-CBC1-416A-9984-33A86AEFBE6E}" destId="{56376928-4456-4397-A6AB-59B67A489D69}" srcOrd="1" destOrd="0" presId="urn:microsoft.com/office/officeart/2005/8/layout/orgChart1"/>
    <dgm:cxn modelId="{2345A637-6177-4AC9-B25C-B00D5D2BE536}" srcId="{AB5D98C8-E6E4-4EB7-A5E8-A99E40449335}" destId="{80462C62-E8D9-4AC4-8D78-FF42D031CC69}" srcOrd="2" destOrd="0" parTransId="{E300D7FA-F6F9-432D-A83B-A4DB780B6E68}" sibTransId="{07EE971C-175D-48E4-B58C-ADA55EADBE34}"/>
    <dgm:cxn modelId="{720E4769-1F16-4019-8162-2FD7220F4511}" type="presOf" srcId="{80462C62-E8D9-4AC4-8D78-FF42D031CC69}" destId="{86C44E06-58E6-4D19-AB27-8D4C19880F95}" srcOrd="1" destOrd="0" presId="urn:microsoft.com/office/officeart/2005/8/layout/orgChart1"/>
    <dgm:cxn modelId="{F8C62CFD-8673-44E5-8AC4-D01063F83C05}" type="presOf" srcId="{80462C62-E8D9-4AC4-8D78-FF42D031CC69}" destId="{1731F234-7BE0-4A27-BDE2-535509323E47}" srcOrd="0" destOrd="0" presId="urn:microsoft.com/office/officeart/2005/8/layout/orgChart1"/>
    <dgm:cxn modelId="{9F1BD85C-9936-4AEC-9551-1DBE8433773E}" type="presOf" srcId="{3CD2CAB9-3166-4EED-BABE-8D00865DD670}" destId="{F076FFEA-85D8-4FED-BEB5-F8FE4DC950CF}" srcOrd="0" destOrd="0" presId="urn:microsoft.com/office/officeart/2005/8/layout/orgChart1"/>
    <dgm:cxn modelId="{8319A9E4-F2F3-499A-A810-C4ADD486A565}" type="presOf" srcId="{08BC03C6-CBC1-416A-9984-33A86AEFBE6E}" destId="{1EEB906C-AE77-4BE6-B1B1-622B76632509}" srcOrd="0" destOrd="0" presId="urn:microsoft.com/office/officeart/2005/8/layout/orgChart1"/>
    <dgm:cxn modelId="{85682B8E-B344-4567-8EEE-7B8980963C77}" srcId="{AB5D98C8-E6E4-4EB7-A5E8-A99E40449335}" destId="{08BC03C6-CBC1-416A-9984-33A86AEFBE6E}" srcOrd="1" destOrd="0" parTransId="{2F165EC3-DA8B-4217-80AF-ED86492E2E22}" sibTransId="{5C251A7D-6056-42E5-9909-C01033E046DD}"/>
    <dgm:cxn modelId="{DCDCCC6E-33CF-443C-B6FA-6B3FDD4919D6}" type="presOf" srcId="{AB5D98C8-E6E4-4EB7-A5E8-A99E40449335}" destId="{DF786389-389A-4726-9B01-EFA45AEB7489}" srcOrd="0" destOrd="0" presId="urn:microsoft.com/office/officeart/2005/8/layout/orgChart1"/>
    <dgm:cxn modelId="{DA8CE1CA-1739-4DEE-8D50-0AFFB996446B}" type="presOf" srcId="{3CD2CAB9-3166-4EED-BABE-8D00865DD670}" destId="{68F89CC6-02C4-4604-8937-316E3762B08A}" srcOrd="1" destOrd="0" presId="urn:microsoft.com/office/officeart/2005/8/layout/orgChart1"/>
    <dgm:cxn modelId="{40C5ABEF-6862-496F-9982-7FDB0B9A0721}" srcId="{AB5D98C8-E6E4-4EB7-A5E8-A99E40449335}" destId="{3CD2CAB9-3166-4EED-BABE-8D00865DD670}" srcOrd="0" destOrd="0" parTransId="{2CA730BA-05F5-45A1-A6E0-28176BE5AF2D}" sibTransId="{3BBBAF2F-77F8-46BB-8469-EB0614CB6257}"/>
    <dgm:cxn modelId="{DB3F0790-8EC7-4FD6-92B5-01F6487424CD}" type="presParOf" srcId="{DF786389-389A-4726-9B01-EFA45AEB7489}" destId="{5CD8EF74-74B9-4635-B70E-1900DAF2BF8D}" srcOrd="0" destOrd="0" presId="urn:microsoft.com/office/officeart/2005/8/layout/orgChart1"/>
    <dgm:cxn modelId="{C82A0D2D-2EF3-4E35-B690-AFFD2B5C453D}" type="presParOf" srcId="{5CD8EF74-74B9-4635-B70E-1900DAF2BF8D}" destId="{F42A9E19-D81D-46E0-96F8-4B9554EB3084}" srcOrd="0" destOrd="0" presId="urn:microsoft.com/office/officeart/2005/8/layout/orgChart1"/>
    <dgm:cxn modelId="{F7512B32-57EE-413B-B702-91AF1C01A172}" type="presParOf" srcId="{F42A9E19-D81D-46E0-96F8-4B9554EB3084}" destId="{F076FFEA-85D8-4FED-BEB5-F8FE4DC950CF}" srcOrd="0" destOrd="0" presId="urn:microsoft.com/office/officeart/2005/8/layout/orgChart1"/>
    <dgm:cxn modelId="{C5CCE5BB-9209-4540-8760-7621C82DFE4C}" type="presParOf" srcId="{F42A9E19-D81D-46E0-96F8-4B9554EB3084}" destId="{68F89CC6-02C4-4604-8937-316E3762B08A}" srcOrd="1" destOrd="0" presId="urn:microsoft.com/office/officeart/2005/8/layout/orgChart1"/>
    <dgm:cxn modelId="{5CB00049-5386-4817-BE70-3F9453C43BAB}" type="presParOf" srcId="{5CD8EF74-74B9-4635-B70E-1900DAF2BF8D}" destId="{3F204E46-B659-4230-8197-2810B1184A03}" srcOrd="1" destOrd="0" presId="urn:microsoft.com/office/officeart/2005/8/layout/orgChart1"/>
    <dgm:cxn modelId="{01B17587-66D1-46B6-BE98-B265D088D138}" type="presParOf" srcId="{5CD8EF74-74B9-4635-B70E-1900DAF2BF8D}" destId="{9E3E7523-65FA-48AE-8D21-6F7D0AD8A087}" srcOrd="2" destOrd="0" presId="urn:microsoft.com/office/officeart/2005/8/layout/orgChart1"/>
    <dgm:cxn modelId="{C8E0D9AE-24F6-4707-B6F3-EC0D63A3C553}" type="presParOf" srcId="{DF786389-389A-4726-9B01-EFA45AEB7489}" destId="{A0C25C7A-2C0E-449D-BBD4-FCB00A34A7A6}" srcOrd="1" destOrd="0" presId="urn:microsoft.com/office/officeart/2005/8/layout/orgChart1"/>
    <dgm:cxn modelId="{73BD5489-9BAD-4A44-9897-26818E37BAFA}" type="presParOf" srcId="{A0C25C7A-2C0E-449D-BBD4-FCB00A34A7A6}" destId="{39FF7210-5C84-480A-B5B0-298A6FC4E776}" srcOrd="0" destOrd="0" presId="urn:microsoft.com/office/officeart/2005/8/layout/orgChart1"/>
    <dgm:cxn modelId="{9CE45086-A80A-4E49-8365-27A88F32F5E9}" type="presParOf" srcId="{39FF7210-5C84-480A-B5B0-298A6FC4E776}" destId="{1EEB906C-AE77-4BE6-B1B1-622B76632509}" srcOrd="0" destOrd="0" presId="urn:microsoft.com/office/officeart/2005/8/layout/orgChart1"/>
    <dgm:cxn modelId="{84B88C1E-241D-41D3-8A49-E780DA2BA8E5}" type="presParOf" srcId="{39FF7210-5C84-480A-B5B0-298A6FC4E776}" destId="{56376928-4456-4397-A6AB-59B67A489D69}" srcOrd="1" destOrd="0" presId="urn:microsoft.com/office/officeart/2005/8/layout/orgChart1"/>
    <dgm:cxn modelId="{2BD8BC90-0B9B-46DE-8E20-11BC2088133A}" type="presParOf" srcId="{A0C25C7A-2C0E-449D-BBD4-FCB00A34A7A6}" destId="{6B9F6275-64F0-44C2-BE67-ACFA004F8F4B}" srcOrd="1" destOrd="0" presId="urn:microsoft.com/office/officeart/2005/8/layout/orgChart1"/>
    <dgm:cxn modelId="{1CBEACC5-FD35-451C-A8CA-C8269D4E7B36}" type="presParOf" srcId="{A0C25C7A-2C0E-449D-BBD4-FCB00A34A7A6}" destId="{454825C1-B9CC-4FD1-999A-A45231552056}" srcOrd="2" destOrd="0" presId="urn:microsoft.com/office/officeart/2005/8/layout/orgChart1"/>
    <dgm:cxn modelId="{FD8A44D0-A78F-4052-A866-F967377E6681}" type="presParOf" srcId="{DF786389-389A-4726-9B01-EFA45AEB7489}" destId="{2EE9DDE2-0990-410E-8650-C6F53DC496B7}" srcOrd="2" destOrd="0" presId="urn:microsoft.com/office/officeart/2005/8/layout/orgChart1"/>
    <dgm:cxn modelId="{79A4324A-E935-4CBD-8D3E-D2B58D59302D}" type="presParOf" srcId="{2EE9DDE2-0990-410E-8650-C6F53DC496B7}" destId="{D28A9696-CB55-4875-9D56-7CE560D53A8F}" srcOrd="0" destOrd="0" presId="urn:microsoft.com/office/officeart/2005/8/layout/orgChart1"/>
    <dgm:cxn modelId="{038861E1-8FCA-40C4-A906-5113D0A13101}" type="presParOf" srcId="{D28A9696-CB55-4875-9D56-7CE560D53A8F}" destId="{1731F234-7BE0-4A27-BDE2-535509323E47}" srcOrd="0" destOrd="0" presId="urn:microsoft.com/office/officeart/2005/8/layout/orgChart1"/>
    <dgm:cxn modelId="{694228A4-22D0-41E3-924D-E870407B7B67}" type="presParOf" srcId="{D28A9696-CB55-4875-9D56-7CE560D53A8F}" destId="{86C44E06-58E6-4D19-AB27-8D4C19880F95}" srcOrd="1" destOrd="0" presId="urn:microsoft.com/office/officeart/2005/8/layout/orgChart1"/>
    <dgm:cxn modelId="{279CB0F2-58BE-444D-8BF4-A6EE4C49B72B}" type="presParOf" srcId="{2EE9DDE2-0990-410E-8650-C6F53DC496B7}" destId="{B3B48DB7-14DA-4077-92A7-A51024432362}" srcOrd="1" destOrd="0" presId="urn:microsoft.com/office/officeart/2005/8/layout/orgChart1"/>
    <dgm:cxn modelId="{D2648EFB-E030-44E3-8C56-0EF228BE1AF5}" type="presParOf" srcId="{2EE9DDE2-0990-410E-8650-C6F53DC496B7}" destId="{3ABBA6BE-FABB-4B64-BA52-0EE372BCA70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76FFEA-85D8-4FED-BEB5-F8FE4DC950CF}">
      <dsp:nvSpPr>
        <dsp:cNvPr id="0" name=""/>
        <dsp:cNvSpPr/>
      </dsp:nvSpPr>
      <dsp:spPr>
        <a:xfrm>
          <a:off x="255319" y="0"/>
          <a:ext cx="3019045" cy="1509522"/>
        </a:xfrm>
        <a:prstGeom prst="rect">
          <a:avLst/>
        </a:prstGeom>
        <a:solidFill>
          <a:schemeClr val="tx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b="1" i="0" kern="1200" baseline="0" dirty="0"/>
            <a:t>ΓΙΑ</a:t>
          </a:r>
          <a:endParaRPr lang="en-US" sz="3200" kern="1200" dirty="0"/>
        </a:p>
      </dsp:txBody>
      <dsp:txXfrm>
        <a:off x="255319" y="0"/>
        <a:ext cx="3019045" cy="1509522"/>
      </dsp:txXfrm>
    </dsp:sp>
    <dsp:sp modelId="{1EEB906C-AE77-4BE6-B1B1-622B76632509}">
      <dsp:nvSpPr>
        <dsp:cNvPr id="0" name=""/>
        <dsp:cNvSpPr/>
      </dsp:nvSpPr>
      <dsp:spPr>
        <a:xfrm>
          <a:off x="3410674" y="702986"/>
          <a:ext cx="3019045" cy="1877906"/>
        </a:xfrm>
        <a:prstGeom prst="rect">
          <a:avLst/>
        </a:prstGeom>
        <a:solidFill>
          <a:schemeClr val="tx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b="1" kern="1200" dirty="0">
              <a:solidFill>
                <a:schemeClr val="bg1"/>
              </a:solidFill>
              <a:latin typeface="Arial" charset="0"/>
              <a:cs typeface="Arial" charset="0"/>
            </a:rPr>
            <a:t> ΠΕΡΙΦΕΡΕΙΑ ΝΟΤΙΟΥ ΑΙΓΑΙΟΥ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200" kern="1200" dirty="0"/>
        </a:p>
      </dsp:txBody>
      <dsp:txXfrm>
        <a:off x="3410674" y="702986"/>
        <a:ext cx="3019045" cy="1877906"/>
      </dsp:txXfrm>
    </dsp:sp>
    <dsp:sp modelId="{1731F234-7BE0-4A27-BDE2-535509323E47}">
      <dsp:nvSpPr>
        <dsp:cNvPr id="0" name=""/>
        <dsp:cNvSpPr/>
      </dsp:nvSpPr>
      <dsp:spPr>
        <a:xfrm>
          <a:off x="6648118" y="1208224"/>
          <a:ext cx="3019045" cy="1509522"/>
        </a:xfrm>
        <a:prstGeom prst="rect">
          <a:avLst/>
        </a:prstGeom>
        <a:solidFill>
          <a:schemeClr val="tx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b="1" i="0" kern="1200" baseline="0" dirty="0"/>
            <a:t>ΣΕΠΤΕΜΒΡΙΟΣ 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200" b="1" i="0" kern="1200" baseline="0" dirty="0"/>
            <a:t>2023</a:t>
          </a:r>
          <a:endParaRPr lang="en-US" sz="3200" kern="1200" dirty="0"/>
        </a:p>
      </dsp:txBody>
      <dsp:txXfrm>
        <a:off x="6648118" y="1208224"/>
        <a:ext cx="3019045" cy="15095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450623-DBE4-471C-B59A-721A87247058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62FD9B-6FF8-497C-8F36-FA5359E0BC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39181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9E58A3-1E53-4708-AB1B-A2A780C70BD1}" type="slidenum">
              <a:rPr kumimoji="0" lang="el-G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0331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l-G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19268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006" y="2522491"/>
            <a:ext cx="9202738" cy="17405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4016" y="4601369"/>
            <a:ext cx="7578725" cy="207512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0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1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22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63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04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45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86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272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4096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2761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41" y="385329"/>
            <a:ext cx="2883374" cy="82027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0959" y="385329"/>
            <a:ext cx="8473436" cy="82027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20463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2006" y="2522483"/>
            <a:ext cx="9202738" cy="17405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4013" y="4601369"/>
            <a:ext cx="7578725" cy="207512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1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2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23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652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066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4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89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30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56445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99597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5238" y="5217893"/>
            <a:ext cx="9202738" cy="1612735"/>
          </a:xfrm>
        </p:spPr>
        <p:txBody>
          <a:bodyPr anchor="t"/>
          <a:lstStyle>
            <a:lvl1pPr algn="l">
              <a:defRPr sz="4736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5238" y="3441630"/>
            <a:ext cx="9202738" cy="1776263"/>
          </a:xfrm>
        </p:spPr>
        <p:txBody>
          <a:bodyPr anchor="b"/>
          <a:lstStyle>
            <a:lvl1pPr marL="0" indent="0">
              <a:buNone/>
              <a:defRPr sz="2368">
                <a:solidFill>
                  <a:schemeClr val="tx1">
                    <a:tint val="75000"/>
                  </a:schemeClr>
                </a:solidFill>
              </a:defRPr>
            </a:lvl1pPr>
            <a:lvl2pPr marL="541325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2pPr>
            <a:lvl3pPr marL="1082650" indent="0">
              <a:buNone/>
              <a:defRPr sz="1894">
                <a:solidFill>
                  <a:schemeClr val="tx1">
                    <a:tint val="75000"/>
                  </a:schemeClr>
                </a:solidFill>
              </a:defRPr>
            </a:lvl3pPr>
            <a:lvl4pPr marL="1623974" indent="0">
              <a:buNone/>
              <a:defRPr sz="1658">
                <a:solidFill>
                  <a:schemeClr val="tx1">
                    <a:tint val="75000"/>
                  </a:schemeClr>
                </a:solidFill>
              </a:defRPr>
            </a:lvl4pPr>
            <a:lvl5pPr marL="2165299" indent="0">
              <a:buNone/>
              <a:defRPr sz="1658">
                <a:solidFill>
                  <a:schemeClr val="tx1">
                    <a:tint val="75000"/>
                  </a:schemeClr>
                </a:solidFill>
              </a:defRPr>
            </a:lvl5pPr>
            <a:lvl6pPr marL="2706624" indent="0">
              <a:buNone/>
              <a:defRPr sz="1658">
                <a:solidFill>
                  <a:schemeClr val="tx1">
                    <a:tint val="75000"/>
                  </a:schemeClr>
                </a:solidFill>
              </a:defRPr>
            </a:lvl6pPr>
            <a:lvl7pPr marL="3247949" indent="0">
              <a:buNone/>
              <a:defRPr sz="1658">
                <a:solidFill>
                  <a:schemeClr val="tx1">
                    <a:tint val="75000"/>
                  </a:schemeClr>
                </a:solidFill>
              </a:defRPr>
            </a:lvl7pPr>
            <a:lvl8pPr marL="3789274" indent="0">
              <a:buNone/>
              <a:defRPr sz="1658">
                <a:solidFill>
                  <a:schemeClr val="tx1">
                    <a:tint val="75000"/>
                  </a:schemeClr>
                </a:solidFill>
              </a:defRPr>
            </a:lvl8pPr>
            <a:lvl9pPr marL="4330598" indent="0">
              <a:buNone/>
              <a:defRPr sz="16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355928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1337" y="1894682"/>
            <a:ext cx="4781815" cy="5358866"/>
          </a:xfrm>
        </p:spPr>
        <p:txBody>
          <a:bodyPr/>
          <a:lstStyle>
            <a:lvl1pPr>
              <a:defRPr sz="3315"/>
            </a:lvl1pPr>
            <a:lvl2pPr>
              <a:defRPr sz="2842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  <a:lvl6pPr>
              <a:defRPr sz="2131"/>
            </a:lvl6pPr>
            <a:lvl7pPr>
              <a:defRPr sz="2131"/>
            </a:lvl7pPr>
            <a:lvl8pPr>
              <a:defRPr sz="2131"/>
            </a:lvl8pPr>
            <a:lvl9pPr>
              <a:defRPr sz="213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3598" y="1894682"/>
            <a:ext cx="4781815" cy="5358866"/>
          </a:xfrm>
        </p:spPr>
        <p:txBody>
          <a:bodyPr/>
          <a:lstStyle>
            <a:lvl1pPr>
              <a:defRPr sz="3315"/>
            </a:lvl1pPr>
            <a:lvl2pPr>
              <a:defRPr sz="2842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  <a:lvl6pPr>
              <a:defRPr sz="2131"/>
            </a:lvl6pPr>
            <a:lvl7pPr>
              <a:defRPr sz="2131"/>
            </a:lvl7pPr>
            <a:lvl8pPr>
              <a:defRPr sz="2131"/>
            </a:lvl8pPr>
            <a:lvl9pPr>
              <a:defRPr sz="213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862308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7" y="1817617"/>
            <a:ext cx="4783695" cy="757496"/>
          </a:xfrm>
        </p:spPr>
        <p:txBody>
          <a:bodyPr anchor="b"/>
          <a:lstStyle>
            <a:lvl1pPr marL="0" indent="0">
              <a:buNone/>
              <a:defRPr sz="2842" b="1"/>
            </a:lvl1pPr>
            <a:lvl2pPr marL="541325" indent="0">
              <a:buNone/>
              <a:defRPr sz="2368" b="1"/>
            </a:lvl2pPr>
            <a:lvl3pPr marL="1082650" indent="0">
              <a:buNone/>
              <a:defRPr sz="2131" b="1"/>
            </a:lvl3pPr>
            <a:lvl4pPr marL="1623974" indent="0">
              <a:buNone/>
              <a:defRPr sz="1894" b="1"/>
            </a:lvl4pPr>
            <a:lvl5pPr marL="2165299" indent="0">
              <a:buNone/>
              <a:defRPr sz="1894" b="1"/>
            </a:lvl5pPr>
            <a:lvl6pPr marL="2706624" indent="0">
              <a:buNone/>
              <a:defRPr sz="1894" b="1"/>
            </a:lvl6pPr>
            <a:lvl7pPr marL="3247949" indent="0">
              <a:buNone/>
              <a:defRPr sz="1894" b="1"/>
            </a:lvl7pPr>
            <a:lvl8pPr marL="3789274" indent="0">
              <a:buNone/>
              <a:defRPr sz="1894" b="1"/>
            </a:lvl8pPr>
            <a:lvl9pPr marL="4330598" indent="0">
              <a:buNone/>
              <a:defRPr sz="189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337" y="2575113"/>
            <a:ext cx="4783695" cy="4678435"/>
          </a:xfrm>
        </p:spPr>
        <p:txBody>
          <a:bodyPr/>
          <a:lstStyle>
            <a:lvl1pPr>
              <a:defRPr sz="2842"/>
            </a:lvl1pPr>
            <a:lvl2pPr>
              <a:defRPr sz="2368"/>
            </a:lvl2pPr>
            <a:lvl3pPr>
              <a:defRPr sz="2131"/>
            </a:lvl3pPr>
            <a:lvl4pPr>
              <a:defRPr sz="1894"/>
            </a:lvl4pPr>
            <a:lvl5pPr>
              <a:defRPr sz="1894"/>
            </a:lvl5pPr>
            <a:lvl6pPr>
              <a:defRPr sz="1894"/>
            </a:lvl6pPr>
            <a:lvl7pPr>
              <a:defRPr sz="1894"/>
            </a:lvl7pPr>
            <a:lvl8pPr>
              <a:defRPr sz="1894"/>
            </a:lvl8pPr>
            <a:lvl9pPr>
              <a:defRPr sz="189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99839" y="1817617"/>
            <a:ext cx="4785574" cy="757496"/>
          </a:xfrm>
        </p:spPr>
        <p:txBody>
          <a:bodyPr anchor="b"/>
          <a:lstStyle>
            <a:lvl1pPr marL="0" indent="0">
              <a:buNone/>
              <a:defRPr sz="2842" b="1"/>
            </a:lvl1pPr>
            <a:lvl2pPr marL="541325" indent="0">
              <a:buNone/>
              <a:defRPr sz="2368" b="1"/>
            </a:lvl2pPr>
            <a:lvl3pPr marL="1082650" indent="0">
              <a:buNone/>
              <a:defRPr sz="2131" b="1"/>
            </a:lvl3pPr>
            <a:lvl4pPr marL="1623974" indent="0">
              <a:buNone/>
              <a:defRPr sz="1894" b="1"/>
            </a:lvl4pPr>
            <a:lvl5pPr marL="2165299" indent="0">
              <a:buNone/>
              <a:defRPr sz="1894" b="1"/>
            </a:lvl5pPr>
            <a:lvl6pPr marL="2706624" indent="0">
              <a:buNone/>
              <a:defRPr sz="1894" b="1"/>
            </a:lvl6pPr>
            <a:lvl7pPr marL="3247949" indent="0">
              <a:buNone/>
              <a:defRPr sz="1894" b="1"/>
            </a:lvl7pPr>
            <a:lvl8pPr marL="3789274" indent="0">
              <a:buNone/>
              <a:defRPr sz="1894" b="1"/>
            </a:lvl8pPr>
            <a:lvl9pPr marL="4330598" indent="0">
              <a:buNone/>
              <a:defRPr sz="189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99839" y="2575113"/>
            <a:ext cx="4785574" cy="4678435"/>
          </a:xfrm>
        </p:spPr>
        <p:txBody>
          <a:bodyPr/>
          <a:lstStyle>
            <a:lvl1pPr>
              <a:defRPr sz="2842"/>
            </a:lvl1pPr>
            <a:lvl2pPr>
              <a:defRPr sz="2368"/>
            </a:lvl2pPr>
            <a:lvl3pPr>
              <a:defRPr sz="2131"/>
            </a:lvl3pPr>
            <a:lvl4pPr>
              <a:defRPr sz="1894"/>
            </a:lvl4pPr>
            <a:lvl5pPr>
              <a:defRPr sz="1894"/>
            </a:lvl5pPr>
            <a:lvl6pPr>
              <a:defRPr sz="1894"/>
            </a:lvl6pPr>
            <a:lvl7pPr>
              <a:defRPr sz="1894"/>
            </a:lvl7pPr>
            <a:lvl8pPr>
              <a:defRPr sz="1894"/>
            </a:lvl8pPr>
            <a:lvl9pPr>
              <a:defRPr sz="189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37507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5546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73474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323299"/>
            <a:ext cx="3561926" cy="1375900"/>
          </a:xfrm>
        </p:spPr>
        <p:txBody>
          <a:bodyPr anchor="b"/>
          <a:lstStyle>
            <a:lvl1pPr algn="l">
              <a:defRPr sz="2368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2959" y="323299"/>
            <a:ext cx="6052454" cy="6930249"/>
          </a:xfrm>
        </p:spPr>
        <p:txBody>
          <a:bodyPr/>
          <a:lstStyle>
            <a:lvl1pPr>
              <a:defRPr sz="3789"/>
            </a:lvl1pPr>
            <a:lvl2pPr>
              <a:defRPr sz="3315"/>
            </a:lvl2pPr>
            <a:lvl3pPr>
              <a:defRPr sz="2842"/>
            </a:lvl3pPr>
            <a:lvl4pPr>
              <a:defRPr sz="2368"/>
            </a:lvl4pPr>
            <a:lvl5pPr>
              <a:defRPr sz="2368"/>
            </a:lvl5pPr>
            <a:lvl6pPr>
              <a:defRPr sz="2368"/>
            </a:lvl6pPr>
            <a:lvl7pPr>
              <a:defRPr sz="2368"/>
            </a:lvl7pPr>
            <a:lvl8pPr>
              <a:defRPr sz="2368"/>
            </a:lvl8pPr>
            <a:lvl9pPr>
              <a:defRPr sz="236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338" y="1699199"/>
            <a:ext cx="3561926" cy="5554349"/>
          </a:xfrm>
        </p:spPr>
        <p:txBody>
          <a:bodyPr/>
          <a:lstStyle>
            <a:lvl1pPr marL="0" indent="0">
              <a:buNone/>
              <a:defRPr sz="1658"/>
            </a:lvl1pPr>
            <a:lvl2pPr marL="541325" indent="0">
              <a:buNone/>
              <a:defRPr sz="1421"/>
            </a:lvl2pPr>
            <a:lvl3pPr marL="1082650" indent="0">
              <a:buNone/>
              <a:defRPr sz="1184"/>
            </a:lvl3pPr>
            <a:lvl4pPr marL="1623974" indent="0">
              <a:buNone/>
              <a:defRPr sz="1066"/>
            </a:lvl4pPr>
            <a:lvl5pPr marL="2165299" indent="0">
              <a:buNone/>
              <a:defRPr sz="1066"/>
            </a:lvl5pPr>
            <a:lvl6pPr marL="2706624" indent="0">
              <a:buNone/>
              <a:defRPr sz="1066"/>
            </a:lvl6pPr>
            <a:lvl7pPr marL="3247949" indent="0">
              <a:buNone/>
              <a:defRPr sz="1066"/>
            </a:lvl7pPr>
            <a:lvl8pPr marL="3789274" indent="0">
              <a:buNone/>
              <a:defRPr sz="1066"/>
            </a:lvl8pPr>
            <a:lvl9pPr marL="4330598" indent="0">
              <a:buNone/>
              <a:defRPr sz="106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9852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729510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119" y="5684044"/>
            <a:ext cx="6496050" cy="671034"/>
          </a:xfrm>
        </p:spPr>
        <p:txBody>
          <a:bodyPr anchor="b"/>
          <a:lstStyle>
            <a:lvl1pPr algn="l">
              <a:defRPr sz="2368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22119" y="725543"/>
            <a:ext cx="6496050" cy="4872038"/>
          </a:xfrm>
        </p:spPr>
        <p:txBody>
          <a:bodyPr/>
          <a:lstStyle>
            <a:lvl1pPr marL="0" indent="0">
              <a:buNone/>
              <a:defRPr sz="3789"/>
            </a:lvl1pPr>
            <a:lvl2pPr marL="541325" indent="0">
              <a:buNone/>
              <a:defRPr sz="3315"/>
            </a:lvl2pPr>
            <a:lvl3pPr marL="1082650" indent="0">
              <a:buNone/>
              <a:defRPr sz="2842"/>
            </a:lvl3pPr>
            <a:lvl4pPr marL="1623974" indent="0">
              <a:buNone/>
              <a:defRPr sz="2368"/>
            </a:lvl4pPr>
            <a:lvl5pPr marL="2165299" indent="0">
              <a:buNone/>
              <a:defRPr sz="2368"/>
            </a:lvl5pPr>
            <a:lvl6pPr marL="2706624" indent="0">
              <a:buNone/>
              <a:defRPr sz="2368"/>
            </a:lvl6pPr>
            <a:lvl7pPr marL="3247949" indent="0">
              <a:buNone/>
              <a:defRPr sz="2368"/>
            </a:lvl7pPr>
            <a:lvl8pPr marL="3789274" indent="0">
              <a:buNone/>
              <a:defRPr sz="2368"/>
            </a:lvl8pPr>
            <a:lvl9pPr marL="4330598" indent="0">
              <a:buNone/>
              <a:defRPr sz="2368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22119" y="6355078"/>
            <a:ext cx="6496050" cy="952979"/>
          </a:xfrm>
        </p:spPr>
        <p:txBody>
          <a:bodyPr/>
          <a:lstStyle>
            <a:lvl1pPr marL="0" indent="0">
              <a:buNone/>
              <a:defRPr sz="1658"/>
            </a:lvl1pPr>
            <a:lvl2pPr marL="541325" indent="0">
              <a:buNone/>
              <a:defRPr sz="1421"/>
            </a:lvl2pPr>
            <a:lvl3pPr marL="1082650" indent="0">
              <a:buNone/>
              <a:defRPr sz="1184"/>
            </a:lvl3pPr>
            <a:lvl4pPr marL="1623974" indent="0">
              <a:buNone/>
              <a:defRPr sz="1066"/>
            </a:lvl4pPr>
            <a:lvl5pPr marL="2165299" indent="0">
              <a:buNone/>
              <a:defRPr sz="1066"/>
            </a:lvl5pPr>
            <a:lvl6pPr marL="2706624" indent="0">
              <a:buNone/>
              <a:defRPr sz="1066"/>
            </a:lvl6pPr>
            <a:lvl7pPr marL="3247949" indent="0">
              <a:buNone/>
              <a:defRPr sz="1066"/>
            </a:lvl7pPr>
            <a:lvl8pPr marL="3789274" indent="0">
              <a:buNone/>
              <a:defRPr sz="1066"/>
            </a:lvl8pPr>
            <a:lvl9pPr marL="4330598" indent="0">
              <a:buNone/>
              <a:defRPr sz="106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140033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238999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49394" y="325179"/>
            <a:ext cx="2436019" cy="69283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1338" y="325179"/>
            <a:ext cx="7127610" cy="69283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21091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7" y="325179"/>
            <a:ext cx="8841846" cy="409733"/>
          </a:xfrm>
        </p:spPr>
        <p:txBody>
          <a:bodyPr>
            <a:normAutofit/>
          </a:bodyPr>
          <a:lstStyle>
            <a:lvl1pPr algn="ctr">
              <a:defRPr sz="1894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3585" y="905432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6D00A-B865-405E-AE51-4C83ED671E74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A07AA-7A5D-4778-A7E4-4A6E379E3C4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5072337" y="3804253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5072337" y="905431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Content Placeholder 2"/>
          <p:cNvSpPr>
            <a:spLocks noGrp="1"/>
          </p:cNvSpPr>
          <p:nvPr>
            <p:ph sz="half" idx="15"/>
          </p:nvPr>
        </p:nvSpPr>
        <p:spPr>
          <a:xfrm>
            <a:off x="553585" y="3804253"/>
            <a:ext cx="4330700" cy="2813563"/>
          </a:xfrm>
        </p:spPr>
        <p:txBody>
          <a:bodyPr/>
          <a:lstStyle>
            <a:lvl1pPr>
              <a:defRPr sz="3078"/>
            </a:lvl1pPr>
            <a:lvl2pPr>
              <a:defRPr sz="2605"/>
            </a:lvl2pPr>
            <a:lvl3pPr>
              <a:defRPr sz="2368"/>
            </a:lvl3pPr>
            <a:lvl4pPr>
              <a:defRPr sz="2131"/>
            </a:lvl4pPr>
            <a:lvl5pPr>
              <a:defRPr sz="2131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xmlns="" val="1260521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5238" y="5217901"/>
            <a:ext cx="9202738" cy="1612735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5238" y="3441638"/>
            <a:ext cx="9202738" cy="1776263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09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179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2270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6360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0450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454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78630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2720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69278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0961" y="2244298"/>
            <a:ext cx="5678404" cy="6343800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99809" y="2244298"/>
            <a:ext cx="5678405" cy="6343800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94520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41" y="325179"/>
            <a:ext cx="9744075" cy="135334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7" y="1817617"/>
            <a:ext cx="4783695" cy="757496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0900" indent="0">
              <a:buNone/>
              <a:defRPr sz="2400" b="1"/>
            </a:lvl2pPr>
            <a:lvl3pPr marL="1081799" indent="0">
              <a:buNone/>
              <a:defRPr sz="2100" b="1"/>
            </a:lvl3pPr>
            <a:lvl4pPr marL="1622702" indent="0">
              <a:buNone/>
              <a:defRPr sz="1900" b="1"/>
            </a:lvl4pPr>
            <a:lvl5pPr marL="2163601" indent="0">
              <a:buNone/>
              <a:defRPr sz="1900" b="1"/>
            </a:lvl5pPr>
            <a:lvl6pPr marL="2704502" indent="0">
              <a:buNone/>
              <a:defRPr sz="1900" b="1"/>
            </a:lvl6pPr>
            <a:lvl7pPr marL="3245404" indent="0">
              <a:buNone/>
              <a:defRPr sz="1900" b="1"/>
            </a:lvl7pPr>
            <a:lvl8pPr marL="3786305" indent="0">
              <a:buNone/>
              <a:defRPr sz="1900" b="1"/>
            </a:lvl8pPr>
            <a:lvl9pPr marL="4327204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337" y="2575115"/>
            <a:ext cx="4783695" cy="4678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99839" y="1817617"/>
            <a:ext cx="4785574" cy="757496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40900" indent="0">
              <a:buNone/>
              <a:defRPr sz="2400" b="1"/>
            </a:lvl2pPr>
            <a:lvl3pPr marL="1081799" indent="0">
              <a:buNone/>
              <a:defRPr sz="2100" b="1"/>
            </a:lvl3pPr>
            <a:lvl4pPr marL="1622702" indent="0">
              <a:buNone/>
              <a:defRPr sz="1900" b="1"/>
            </a:lvl4pPr>
            <a:lvl5pPr marL="2163601" indent="0">
              <a:buNone/>
              <a:defRPr sz="1900" b="1"/>
            </a:lvl5pPr>
            <a:lvl6pPr marL="2704502" indent="0">
              <a:buNone/>
              <a:defRPr sz="1900" b="1"/>
            </a:lvl6pPr>
            <a:lvl7pPr marL="3245404" indent="0">
              <a:buNone/>
              <a:defRPr sz="1900" b="1"/>
            </a:lvl7pPr>
            <a:lvl8pPr marL="3786305" indent="0">
              <a:buNone/>
              <a:defRPr sz="1900" b="1"/>
            </a:lvl8pPr>
            <a:lvl9pPr marL="4327204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99839" y="2575115"/>
            <a:ext cx="4785574" cy="46784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8450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839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3339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323299"/>
            <a:ext cx="3561926" cy="137590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2959" y="323308"/>
            <a:ext cx="6052454" cy="6930249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338" y="1699207"/>
            <a:ext cx="3561926" cy="5554349"/>
          </a:xfrm>
        </p:spPr>
        <p:txBody>
          <a:bodyPr/>
          <a:lstStyle>
            <a:lvl1pPr marL="0" indent="0">
              <a:buNone/>
              <a:defRPr sz="1700"/>
            </a:lvl1pPr>
            <a:lvl2pPr marL="540900" indent="0">
              <a:buNone/>
              <a:defRPr sz="1400"/>
            </a:lvl2pPr>
            <a:lvl3pPr marL="1081799" indent="0">
              <a:buNone/>
              <a:defRPr sz="1200"/>
            </a:lvl3pPr>
            <a:lvl4pPr marL="1622702" indent="0">
              <a:buNone/>
              <a:defRPr sz="1100"/>
            </a:lvl4pPr>
            <a:lvl5pPr marL="2163601" indent="0">
              <a:buNone/>
              <a:defRPr sz="1100"/>
            </a:lvl5pPr>
            <a:lvl6pPr marL="2704502" indent="0">
              <a:buNone/>
              <a:defRPr sz="1100"/>
            </a:lvl6pPr>
            <a:lvl7pPr marL="3245404" indent="0">
              <a:buNone/>
              <a:defRPr sz="1100"/>
            </a:lvl7pPr>
            <a:lvl8pPr marL="3786305" indent="0">
              <a:buNone/>
              <a:defRPr sz="1100"/>
            </a:lvl8pPr>
            <a:lvl9pPr marL="432720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7646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119" y="5684044"/>
            <a:ext cx="6496050" cy="671034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22119" y="725543"/>
            <a:ext cx="6496050" cy="4872038"/>
          </a:xfrm>
        </p:spPr>
        <p:txBody>
          <a:bodyPr/>
          <a:lstStyle>
            <a:lvl1pPr marL="0" indent="0">
              <a:buNone/>
              <a:defRPr sz="3800"/>
            </a:lvl1pPr>
            <a:lvl2pPr marL="540900" indent="0">
              <a:buNone/>
              <a:defRPr sz="3300"/>
            </a:lvl2pPr>
            <a:lvl3pPr marL="1081799" indent="0">
              <a:buNone/>
              <a:defRPr sz="2800"/>
            </a:lvl3pPr>
            <a:lvl4pPr marL="1622702" indent="0">
              <a:buNone/>
              <a:defRPr sz="2400"/>
            </a:lvl4pPr>
            <a:lvl5pPr marL="2163601" indent="0">
              <a:buNone/>
              <a:defRPr sz="2400"/>
            </a:lvl5pPr>
            <a:lvl6pPr marL="2704502" indent="0">
              <a:buNone/>
              <a:defRPr sz="2400"/>
            </a:lvl6pPr>
            <a:lvl7pPr marL="3245404" indent="0">
              <a:buNone/>
              <a:defRPr sz="2400"/>
            </a:lvl7pPr>
            <a:lvl8pPr marL="3786305" indent="0">
              <a:buNone/>
              <a:defRPr sz="2400"/>
            </a:lvl8pPr>
            <a:lvl9pPr marL="4327204" indent="0">
              <a:buNone/>
              <a:defRPr sz="24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22119" y="6355080"/>
            <a:ext cx="6496050" cy="952979"/>
          </a:xfrm>
        </p:spPr>
        <p:txBody>
          <a:bodyPr/>
          <a:lstStyle>
            <a:lvl1pPr marL="0" indent="0">
              <a:buNone/>
              <a:defRPr sz="1700"/>
            </a:lvl1pPr>
            <a:lvl2pPr marL="540900" indent="0">
              <a:buNone/>
              <a:defRPr sz="1400"/>
            </a:lvl2pPr>
            <a:lvl3pPr marL="1081799" indent="0">
              <a:buNone/>
              <a:defRPr sz="1200"/>
            </a:lvl3pPr>
            <a:lvl4pPr marL="1622702" indent="0">
              <a:buNone/>
              <a:defRPr sz="1100"/>
            </a:lvl4pPr>
            <a:lvl5pPr marL="2163601" indent="0">
              <a:buNone/>
              <a:defRPr sz="1100"/>
            </a:lvl5pPr>
            <a:lvl6pPr marL="2704502" indent="0">
              <a:buNone/>
              <a:defRPr sz="1100"/>
            </a:lvl6pPr>
            <a:lvl7pPr marL="3245404" indent="0">
              <a:buNone/>
              <a:defRPr sz="1100"/>
            </a:lvl7pPr>
            <a:lvl8pPr marL="3786305" indent="0">
              <a:buNone/>
              <a:defRPr sz="1100"/>
            </a:lvl8pPr>
            <a:lvl9pPr marL="4327204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2EE3-C1F9-4E04-98AE-3A0BA72F0934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0124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1341" y="325179"/>
            <a:ext cx="9744075" cy="1353344"/>
          </a:xfrm>
          <a:prstGeom prst="rect">
            <a:avLst/>
          </a:prstGeom>
        </p:spPr>
        <p:txBody>
          <a:bodyPr vert="horz" lIns="108177" tIns="54089" rIns="108177" bIns="54089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41" y="1894682"/>
            <a:ext cx="9744075" cy="5358866"/>
          </a:xfrm>
          <a:prstGeom prst="rect">
            <a:avLst/>
          </a:prstGeom>
        </p:spPr>
        <p:txBody>
          <a:bodyPr vert="horz" lIns="108177" tIns="54089" rIns="108177" bIns="540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1337" y="7526096"/>
            <a:ext cx="2526242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52EE3-C1F9-4E04-98AE-3A0BA72F0934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99143" y="7526096"/>
            <a:ext cx="3428471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59171" y="7526096"/>
            <a:ext cx="2526242" cy="432318"/>
          </a:xfrm>
          <a:prstGeom prst="rect">
            <a:avLst/>
          </a:prstGeom>
        </p:spPr>
        <p:txBody>
          <a:bodyPr vert="horz" lIns="108177" tIns="54089" rIns="108177" bIns="54089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C4956-8C58-4149-9775-70BB5168A12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1444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1081799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5679" indent="-405679" algn="l" defTabSz="1081799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78964" indent="-338063" algn="l" defTabSz="1081799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52251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93153" indent="-270449" algn="l" defTabSz="1081799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4052" indent="-270449" algn="l" defTabSz="1081799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74952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15854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56753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597656" indent="-270449" algn="l" defTabSz="108179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0900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1799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22702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63601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04502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45404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86305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27204" algn="l" defTabSz="108179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1338" y="325179"/>
            <a:ext cx="9744075" cy="1353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1894682"/>
            <a:ext cx="9744075" cy="5358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1337" y="7526096"/>
            <a:ext cx="2526242" cy="432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6D00A-B865-405E-AE51-4C83ED671E74}" type="datetimeFigureOut">
              <a:rPr lang="en-US" smtClean="0"/>
              <a:pPr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99140" y="7526096"/>
            <a:ext cx="3428471" cy="432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59171" y="7526096"/>
            <a:ext cx="2526242" cy="432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2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A07AA-7A5D-4778-A7E4-4A6E379E3C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5322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</p:sldLayoutIdLst>
  <p:txStyles>
    <p:titleStyle>
      <a:lvl1pPr algn="ctr" defTabSz="1082650" rtl="0" eaLnBrk="1" latinLnBrk="0" hangingPunct="1">
        <a:spcBef>
          <a:spcPct val="0"/>
        </a:spcBef>
        <a:buNone/>
        <a:defRPr sz="52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5994" indent="-405994" algn="l" defTabSz="1082650" rtl="0" eaLnBrk="1" latinLnBrk="0" hangingPunct="1">
        <a:spcBef>
          <a:spcPct val="20000"/>
        </a:spcBef>
        <a:buFont typeface="Arial" pitchFamily="34" charset="0"/>
        <a:buChar char="•"/>
        <a:defRPr sz="3789" kern="1200">
          <a:solidFill>
            <a:schemeClr val="tx1"/>
          </a:solidFill>
          <a:latin typeface="+mn-lt"/>
          <a:ea typeface="+mn-ea"/>
          <a:cs typeface="+mn-cs"/>
        </a:defRPr>
      </a:lvl1pPr>
      <a:lvl2pPr marL="879653" indent="-338328" algn="l" defTabSz="1082650" rtl="0" eaLnBrk="1" latinLnBrk="0" hangingPunct="1">
        <a:spcBef>
          <a:spcPct val="20000"/>
        </a:spcBef>
        <a:buFont typeface="Arial" pitchFamily="34" charset="0"/>
        <a:buChar char="–"/>
        <a:defRPr sz="3315" kern="1200">
          <a:solidFill>
            <a:schemeClr val="tx1"/>
          </a:solidFill>
          <a:latin typeface="+mn-lt"/>
          <a:ea typeface="+mn-ea"/>
          <a:cs typeface="+mn-cs"/>
        </a:defRPr>
      </a:lvl2pPr>
      <a:lvl3pPr marL="1353312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842" kern="1200">
          <a:solidFill>
            <a:schemeClr val="tx1"/>
          </a:solidFill>
          <a:latin typeface="+mn-lt"/>
          <a:ea typeface="+mn-ea"/>
          <a:cs typeface="+mn-cs"/>
        </a:defRPr>
      </a:lvl3pPr>
      <a:lvl4pPr marL="1894637" indent="-270662" algn="l" defTabSz="1082650" rtl="0" eaLnBrk="1" latinLnBrk="0" hangingPunct="1">
        <a:spcBef>
          <a:spcPct val="20000"/>
        </a:spcBef>
        <a:buFont typeface="Arial" pitchFamily="34" charset="0"/>
        <a:buChar char="–"/>
        <a:defRPr sz="2368" kern="1200">
          <a:solidFill>
            <a:schemeClr val="tx1"/>
          </a:solidFill>
          <a:latin typeface="+mn-lt"/>
          <a:ea typeface="+mn-ea"/>
          <a:cs typeface="+mn-cs"/>
        </a:defRPr>
      </a:lvl4pPr>
      <a:lvl5pPr marL="2435962" indent="-270662" algn="l" defTabSz="1082650" rtl="0" eaLnBrk="1" latinLnBrk="0" hangingPunct="1">
        <a:spcBef>
          <a:spcPct val="20000"/>
        </a:spcBef>
        <a:buFont typeface="Arial" pitchFamily="34" charset="0"/>
        <a:buChar char="»"/>
        <a:defRPr sz="2368" kern="1200">
          <a:solidFill>
            <a:schemeClr val="tx1"/>
          </a:solidFill>
          <a:latin typeface="+mn-lt"/>
          <a:ea typeface="+mn-ea"/>
          <a:cs typeface="+mn-cs"/>
        </a:defRPr>
      </a:lvl5pPr>
      <a:lvl6pPr marL="2977286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368" kern="1200">
          <a:solidFill>
            <a:schemeClr val="tx1"/>
          </a:solidFill>
          <a:latin typeface="+mn-lt"/>
          <a:ea typeface="+mn-ea"/>
          <a:cs typeface="+mn-cs"/>
        </a:defRPr>
      </a:lvl6pPr>
      <a:lvl7pPr marL="3518611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368" kern="1200">
          <a:solidFill>
            <a:schemeClr val="tx1"/>
          </a:solidFill>
          <a:latin typeface="+mn-lt"/>
          <a:ea typeface="+mn-ea"/>
          <a:cs typeface="+mn-cs"/>
        </a:defRPr>
      </a:lvl7pPr>
      <a:lvl8pPr marL="4059936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368" kern="1200">
          <a:solidFill>
            <a:schemeClr val="tx1"/>
          </a:solidFill>
          <a:latin typeface="+mn-lt"/>
          <a:ea typeface="+mn-ea"/>
          <a:cs typeface="+mn-cs"/>
        </a:defRPr>
      </a:lvl8pPr>
      <a:lvl9pPr marL="4601261" indent="-270662" algn="l" defTabSz="1082650" rtl="0" eaLnBrk="1" latinLnBrk="0" hangingPunct="1">
        <a:spcBef>
          <a:spcPct val="20000"/>
        </a:spcBef>
        <a:buFont typeface="Arial" pitchFamily="34" charset="0"/>
        <a:buChar char="•"/>
        <a:defRPr sz="23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1pPr>
      <a:lvl2pPr marL="541325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2pPr>
      <a:lvl3pPr marL="1082650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3pPr>
      <a:lvl4pPr marL="1623974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4pPr>
      <a:lvl5pPr marL="2165299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5pPr>
      <a:lvl6pPr marL="2706624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6pPr>
      <a:lvl7pPr marL="3247949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7pPr>
      <a:lvl8pPr marL="3789274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8pPr>
      <a:lvl9pPr marL="4330598" algn="l" defTabSz="1082650" rtl="0" eaLnBrk="1" latinLnBrk="0" hangingPunct="1">
        <a:defRPr sz="21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ubtitle 2">
            <a:extLst>
              <a:ext uri="{FF2B5EF4-FFF2-40B4-BE49-F238E27FC236}">
                <a16:creationId xmlns:a16="http://schemas.microsoft.com/office/drawing/2014/main" xmlns="" id="{10EB87EF-4871-4EA7-B279-BA66A54866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7800" y="3236748"/>
            <a:ext cx="4406900" cy="599607"/>
          </a:xfrm>
        </p:spPr>
        <p:txBody>
          <a:bodyPr>
            <a:normAutofit lnSpcReduction="10000"/>
          </a:bodyPr>
          <a:lstStyle/>
          <a:p>
            <a:pPr algn="l" eaLnBrk="1" hangingPunct="1"/>
            <a:r>
              <a:rPr lang="el-GR" altLang="en-US" sz="3315" dirty="0">
                <a:solidFill>
                  <a:srgbClr val="333C5C"/>
                </a:solidFill>
                <a:cs typeface="Arial" panose="020B0604020202020204" pitchFamily="34" charset="0"/>
              </a:rPr>
              <a:t>Έρευνα Κοινής Γνώμης</a:t>
            </a:r>
          </a:p>
          <a:p>
            <a:pPr eaLnBrk="1" hangingPunct="1"/>
            <a:endParaRPr lang="en-US" altLang="en-US" sz="2605" dirty="0"/>
          </a:p>
        </p:txBody>
      </p:sp>
      <p:pic>
        <p:nvPicPr>
          <p:cNvPr id="4100" name="Picture 5" descr="Εικόνα που περιέχει λογότυπο, γραμματοσειρά, γραφικά, κείμενο&#10;&#10;Περιγραφή που δημιουργήθηκε αυτόματα">
            <a:extLst>
              <a:ext uri="{FF2B5EF4-FFF2-40B4-BE49-F238E27FC236}">
                <a16:creationId xmlns:a16="http://schemas.microsoft.com/office/drawing/2014/main" xmlns="" id="{0666FA0C-25AE-4FAD-BF92-FFC536E6CC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53299" y="248113"/>
            <a:ext cx="5315634" cy="2768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102" name="TextBox 8">
            <a:extLst>
              <a:ext uri="{FF2B5EF4-FFF2-40B4-BE49-F238E27FC236}">
                <a16:creationId xmlns:a16="http://schemas.microsoft.com/office/drawing/2014/main" xmlns="" id="{ABA8C00B-F90B-D44B-07D5-15027F58FF6D}"/>
              </a:ext>
            </a:extLst>
          </p:cNvPr>
          <p:cNvGraphicFramePr/>
          <p:nvPr/>
        </p:nvGraphicFramePr>
        <p:xfrm>
          <a:off x="11279" y="4400246"/>
          <a:ext cx="10326522" cy="30292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xmlns="" id="{FFD48BC7-DC40-47DE-87EE-9F4B6ECB9A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0826750" cy="81200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45" name="Freeform: Shape 44">
            <a:extLst>
              <a:ext uri="{FF2B5EF4-FFF2-40B4-BE49-F238E27FC236}">
                <a16:creationId xmlns:a16="http://schemas.microsoft.com/office/drawing/2014/main" xmlns="" id="{E502BBC7-2C76-46F3-BC24-5985BC13DB8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89632" y="0"/>
            <a:ext cx="8847485" cy="8120062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47" name="Freeform: Shape 46">
            <a:extLst>
              <a:ext uri="{FF2B5EF4-FFF2-40B4-BE49-F238E27FC236}">
                <a16:creationId xmlns:a16="http://schemas.microsoft.com/office/drawing/2014/main" xmlns="" id="{C7F28D52-2A5F-4D23-81AE-7CB8B591C7A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996061" y="0"/>
            <a:ext cx="8834628" cy="8120062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4AC9839C-7810-4604-948A-F6E68C4C7F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3346" y="2367599"/>
            <a:ext cx="8120062" cy="1530032"/>
          </a:xfr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2000" b="1" kern="1200">
                <a:solidFill>
                  <a:schemeClr val="tx2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ΤΕΛΟΣ ΠΑΡΟΥΣΙΑΣΗΣ</a:t>
            </a:r>
            <a:endParaRPr lang="en-US" sz="2000" b="1" kern="1200" dirty="0">
              <a:solidFill>
                <a:schemeClr val="tx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3629484E-3792-4B3D-89AD-7C8A1ED0E0D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302158" y="6541500"/>
            <a:ext cx="4222433" cy="324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6">
            <a:extLst>
              <a:ext uri="{FF2B5EF4-FFF2-40B4-BE49-F238E27FC236}">
                <a16:creationId xmlns:a16="http://schemas.microsoft.com/office/drawing/2014/main" xmlns="" id="{09700C72-8C7A-4CA8-B670-A8F75EE190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8" name="Rectangle 147">
            <a:extLst>
              <a:ext uri="{FF2B5EF4-FFF2-40B4-BE49-F238E27FC236}">
                <a16:creationId xmlns:a16="http://schemas.microsoft.com/office/drawing/2014/main" xmlns="" id="{DEE2AD96-B495-4E06-9291-B71706F728C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0826750" cy="8120062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xmlns="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xmlns="" id="{53CF6D67-C5A8-4ADD-9E8E-1E38CA1D31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582022" y="1582702"/>
            <a:ext cx="8120062" cy="4954659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xmlns="" id="{86909FA0-B515-4681-B7A8-FA281D133B9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288436" y="1293214"/>
            <a:ext cx="7514088" cy="495167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xmlns="" id="{21C9FE86-FCC3-4A31-AA1C-C882262B7FE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987400" y="4163014"/>
            <a:ext cx="2962413" cy="4951675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xmlns="" id="{7D96243B-ECED-4B71-8E06-AE9A285EAD2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 flipH="1">
            <a:off x="-1392419" y="1772305"/>
            <a:ext cx="8120064" cy="457544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8" name="Oval 157">
            <a:extLst>
              <a:ext uri="{FF2B5EF4-FFF2-40B4-BE49-F238E27FC236}">
                <a16:creationId xmlns:a16="http://schemas.microsoft.com/office/drawing/2014/main" xmlns="" id="{A09989E4-EFDC-4A90-A633-E0525FB413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6097846">
            <a:off x="87946" y="1975296"/>
            <a:ext cx="5112991" cy="383474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31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74" name="Title 5">
            <a:extLst>
              <a:ext uri="{FF2B5EF4-FFF2-40B4-BE49-F238E27FC236}">
                <a16:creationId xmlns:a16="http://schemas.microsoft.com/office/drawing/2014/main" xmlns="" id="{E27AB5F6-B526-4477-9C02-1AC62B021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3856" y="694852"/>
            <a:ext cx="3756417" cy="401089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 defTabSz="914400">
              <a:lnSpc>
                <a:spcPct val="90000"/>
              </a:lnSpc>
            </a:pPr>
            <a:r>
              <a:rPr lang="en-US" altLang="en-US" sz="4100" kern="1200" dirty="0">
                <a:solidFill>
                  <a:schemeClr val="bg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Τα</a:t>
            </a:r>
            <a:r>
              <a:rPr lang="en-US" altLang="en-US" sz="4100" kern="1200" dirty="0" err="1">
                <a:solidFill>
                  <a:schemeClr val="bg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υτότητ</a:t>
            </a:r>
            <a:r>
              <a:rPr lang="en-US" altLang="en-US" sz="4100" kern="1200" dirty="0">
                <a:solidFill>
                  <a:schemeClr val="bg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α Έρευνας</a:t>
            </a:r>
          </a:p>
        </p:txBody>
      </p:sp>
      <p:pic>
        <p:nvPicPr>
          <p:cNvPr id="2" name="Εικόνα 1" descr="9001">
            <a:extLst>
              <a:ext uri="{FF2B5EF4-FFF2-40B4-BE49-F238E27FC236}">
                <a16:creationId xmlns:a16="http://schemas.microsoft.com/office/drawing/2014/main" xmlns="" id="{28A091B8-C24C-95B1-AC2F-630B73B2042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35424" y="7500539"/>
            <a:ext cx="935990" cy="503555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Εικόνα 2" descr="Εικόνα που περιέχει κείμενο, λογότυπο, γραμματοσειρά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xmlns="" id="{D10CDFFF-B095-FC4C-2765-C635C198724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18722" y="7530872"/>
            <a:ext cx="911860" cy="470535"/>
          </a:xfrm>
          <a:prstGeom prst="rect">
            <a:avLst/>
          </a:prstGeom>
        </p:spPr>
      </p:pic>
      <p:pic>
        <p:nvPicPr>
          <p:cNvPr id="4" name="Εικόνα 3" descr="Εικόνα που περιέχει κείμενο, λογότυπο, γραφικά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xmlns="" id="{9A56F591-9069-8EB9-B320-E8F3F29D5BE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41477" y="7520078"/>
            <a:ext cx="914400" cy="492125"/>
          </a:xfrm>
          <a:prstGeom prst="rect">
            <a:avLst/>
          </a:prstGeom>
        </p:spPr>
      </p:pic>
      <p:pic>
        <p:nvPicPr>
          <p:cNvPr id="5" name="Εικόνα 4" descr="Εικόνα που περιέχει κείμενο, λογότυπο, γραφικά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xmlns="" id="{8B24E1EF-A45F-EDEA-C127-EF152A89D0F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36849" y="7528931"/>
            <a:ext cx="922020" cy="495935"/>
          </a:xfrm>
          <a:prstGeom prst="rect">
            <a:avLst/>
          </a:prstGeom>
        </p:spPr>
      </p:pic>
      <p:pic>
        <p:nvPicPr>
          <p:cNvPr id="7" name="Εικόνα 6" descr="Εικόνα που περιέχει κείμενο, λογότυπο, γραμματοσειρά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xmlns="" id="{93AEF46B-D0E5-68D7-E8B9-4ACF8C5F796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812835" y="7520078"/>
            <a:ext cx="743585" cy="524439"/>
          </a:xfrm>
          <a:prstGeom prst="rect">
            <a:avLst/>
          </a:prstGeom>
        </p:spPr>
      </p:pic>
      <p:sp>
        <p:nvSpPr>
          <p:cNvPr id="8" name="4 - Θέση περιεχομένου">
            <a:extLst>
              <a:ext uri="{FF2B5EF4-FFF2-40B4-BE49-F238E27FC236}">
                <a16:creationId xmlns:a16="http://schemas.microsoft.com/office/drawing/2014/main" xmlns="" id="{0750E646-3E01-D3D9-A5E6-2137DD9357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4762" y="457200"/>
            <a:ext cx="5362099" cy="6878638"/>
          </a:xfr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pPr indent="-228600" defTabSz="914400">
              <a:lnSpc>
                <a:spcPct val="90000"/>
              </a:lnSpc>
              <a:defRPr/>
            </a:pPr>
            <a:r>
              <a:rPr lang="en-US" altLang="en-US" sz="1300" b="1" dirty="0">
                <a:solidFill>
                  <a:schemeClr val="tx2">
                    <a:lumMod val="50000"/>
                  </a:schemeClr>
                </a:solidFill>
              </a:rPr>
              <a:t>Η </a:t>
            </a:r>
            <a:r>
              <a:rPr lang="en-US" altLang="en-US" sz="1300" b="1" dirty="0" err="1">
                <a:solidFill>
                  <a:schemeClr val="tx2">
                    <a:lumMod val="50000"/>
                  </a:schemeClr>
                </a:solidFill>
              </a:rPr>
              <a:t>Έρευν</a:t>
            </a:r>
            <a:r>
              <a:rPr lang="en-US" altLang="en-US" sz="1300" b="1" dirty="0">
                <a:solidFill>
                  <a:schemeClr val="tx2">
                    <a:lumMod val="50000"/>
                  </a:schemeClr>
                </a:solidFill>
              </a:rPr>
              <a:t>α πραγματοποιήθηκε από την Opinion Poll Ε.Π.Ε – Αριθμός Μητρώου Ε.Σ.Ρ. 49.</a:t>
            </a:r>
          </a:p>
          <a:p>
            <a:pPr marL="75898" indent="0" defTabSz="914400">
              <a:lnSpc>
                <a:spcPct val="90000"/>
              </a:lnSpc>
              <a:buNone/>
              <a:defRPr/>
            </a:pPr>
            <a:endParaRPr lang="en-US" altLang="en-US" sz="1300" b="1" dirty="0">
              <a:solidFill>
                <a:schemeClr val="tx2">
                  <a:lumMod val="50000"/>
                </a:schemeClr>
              </a:solidFill>
            </a:endParaRPr>
          </a:p>
          <a:p>
            <a:pPr indent="-228600" defTabSz="914400">
              <a:lnSpc>
                <a:spcPct val="90000"/>
              </a:lnSpc>
              <a:defRPr/>
            </a:pPr>
            <a:r>
              <a:rPr lang="en-US" altLang="en-US" sz="1300" b="1" dirty="0">
                <a:solidFill>
                  <a:schemeClr val="tx2">
                    <a:lumMod val="50000"/>
                  </a:schemeClr>
                </a:solidFill>
              </a:rPr>
              <a:t>ΕΝΤΟΛΕΑΣ :TV KOSMOS</a:t>
            </a:r>
          </a:p>
          <a:p>
            <a:pPr indent="-228600" defTabSz="914400">
              <a:lnSpc>
                <a:spcPct val="90000"/>
              </a:lnSpc>
              <a:defRPr/>
            </a:pPr>
            <a:endParaRPr lang="en-US" altLang="en-US" sz="1300" b="1" dirty="0">
              <a:solidFill>
                <a:schemeClr val="tx2">
                  <a:lumMod val="50000"/>
                </a:schemeClr>
              </a:solidFill>
            </a:endParaRPr>
          </a:p>
          <a:p>
            <a:pPr indent="-228600" defTabSz="914400">
              <a:lnSpc>
                <a:spcPct val="90000"/>
              </a:lnSpc>
              <a:defRPr/>
            </a:pPr>
            <a:r>
              <a:rPr lang="en-US" altLang="en-US" sz="1300" b="1" dirty="0">
                <a:solidFill>
                  <a:schemeClr val="tx2">
                    <a:lumMod val="50000"/>
                  </a:schemeClr>
                </a:solidFill>
              </a:rPr>
              <a:t>ΕΞΕΤΑΖΟΜΕΝΟΣ ΠΛΗΘΥΣΜΟΣ: </a:t>
            </a:r>
            <a:r>
              <a:rPr lang="en-US" altLang="en-US" sz="1300" b="1" dirty="0" err="1">
                <a:solidFill>
                  <a:schemeClr val="tx2">
                    <a:lumMod val="50000"/>
                  </a:schemeClr>
                </a:solidFill>
              </a:rPr>
              <a:t>Ηλικί</a:t>
            </a:r>
            <a:r>
              <a:rPr lang="en-US" altLang="en-US" sz="1300" b="1" dirty="0">
                <a:solidFill>
                  <a:schemeClr val="tx2">
                    <a:lumMod val="50000"/>
                  </a:schemeClr>
                </a:solidFill>
              </a:rPr>
              <a:t>ας άνω των 17, με δικαίωμα ψήφου</a:t>
            </a:r>
            <a:endParaRPr lang="el-GR" altLang="en-US" sz="1300" b="1" dirty="0">
              <a:solidFill>
                <a:schemeClr val="tx2">
                  <a:lumMod val="50000"/>
                </a:schemeClr>
              </a:solidFill>
            </a:endParaRPr>
          </a:p>
          <a:p>
            <a:pPr marL="75898" indent="0" defTabSz="914400">
              <a:lnSpc>
                <a:spcPct val="90000"/>
              </a:lnSpc>
              <a:buNone/>
              <a:defRPr/>
            </a:pPr>
            <a:endParaRPr lang="en-US" altLang="en-US" sz="1300" b="1" dirty="0">
              <a:solidFill>
                <a:schemeClr val="tx2">
                  <a:lumMod val="50000"/>
                </a:schemeClr>
              </a:solidFill>
            </a:endParaRPr>
          </a:p>
          <a:p>
            <a:pPr indent="-228600" defTabSz="914400">
              <a:lnSpc>
                <a:spcPct val="90000"/>
              </a:lnSpc>
              <a:defRPr/>
            </a:pPr>
            <a:r>
              <a:rPr lang="en-US" altLang="en-US" sz="1300" b="1" dirty="0">
                <a:solidFill>
                  <a:schemeClr val="tx2">
                    <a:lumMod val="50000"/>
                  </a:schemeClr>
                </a:solidFill>
              </a:rPr>
              <a:t>ΜΕΓΕΘΟΣ ΔΕΙΓΜΑΤΟΣ: 1.0</a:t>
            </a:r>
            <a:r>
              <a:rPr lang="el-GR" altLang="en-US" sz="1300" b="1" dirty="0">
                <a:solidFill>
                  <a:schemeClr val="tx2">
                    <a:lumMod val="50000"/>
                  </a:schemeClr>
                </a:solidFill>
              </a:rPr>
              <a:t>05 Ν</a:t>
            </a:r>
            <a:r>
              <a:rPr lang="en-US" altLang="en-US" sz="1300" b="1" dirty="0" err="1">
                <a:solidFill>
                  <a:schemeClr val="tx2">
                    <a:lumMod val="50000"/>
                  </a:schemeClr>
                </a:solidFill>
              </a:rPr>
              <a:t>οικοκυριά</a:t>
            </a:r>
            <a:endParaRPr lang="el-GR" altLang="en-US" sz="1300" b="1" dirty="0">
              <a:solidFill>
                <a:schemeClr val="tx2">
                  <a:lumMod val="50000"/>
                </a:schemeClr>
              </a:solidFill>
            </a:endParaRPr>
          </a:p>
          <a:p>
            <a:pPr marL="75898" indent="0" defTabSz="914400">
              <a:lnSpc>
                <a:spcPct val="90000"/>
              </a:lnSpc>
              <a:buNone/>
              <a:defRPr/>
            </a:pPr>
            <a:endParaRPr lang="en-US" altLang="en-US" sz="1300" b="1" dirty="0">
              <a:solidFill>
                <a:schemeClr val="tx2">
                  <a:lumMod val="50000"/>
                </a:schemeClr>
              </a:solidFill>
            </a:endParaRPr>
          </a:p>
          <a:p>
            <a:pPr indent="-228600" defTabSz="914400">
              <a:lnSpc>
                <a:spcPct val="90000"/>
              </a:lnSpc>
              <a:defRPr/>
            </a:pPr>
            <a:r>
              <a:rPr lang="en-US" altLang="en-US" sz="1300" b="1" dirty="0">
                <a:solidFill>
                  <a:schemeClr val="tx2">
                    <a:lumMod val="50000"/>
                  </a:schemeClr>
                </a:solidFill>
              </a:rPr>
              <a:t>ΧΡΟΝΙΚΟ ΔΙΑΣΤΗΜΑ: </a:t>
            </a:r>
            <a:r>
              <a:rPr lang="el-GR" altLang="en-US" sz="1300" b="1" dirty="0">
                <a:solidFill>
                  <a:schemeClr val="tx2">
                    <a:lumMod val="50000"/>
                  </a:schemeClr>
                </a:solidFill>
              </a:rPr>
              <a:t>από 23 </a:t>
            </a:r>
            <a:r>
              <a:rPr lang="en-US" altLang="en-US" sz="13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l-GR" altLang="en-US" sz="1300" b="1" dirty="0">
                <a:solidFill>
                  <a:schemeClr val="tx2">
                    <a:lumMod val="50000"/>
                  </a:schemeClr>
                </a:solidFill>
              </a:rPr>
              <a:t>ΣΕΠΤΕΜΒΡΙΟΥ   έως </a:t>
            </a:r>
            <a:r>
              <a:rPr lang="en-US" altLang="en-US" sz="13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l-GR" altLang="en-US" sz="1300" b="1" dirty="0">
                <a:solidFill>
                  <a:schemeClr val="tx2">
                    <a:lumMod val="50000"/>
                  </a:schemeClr>
                </a:solidFill>
              </a:rPr>
              <a:t>29 ΣΕΠΤΕΜΒΡΙΟΥ 2023</a:t>
            </a:r>
          </a:p>
          <a:p>
            <a:pPr marL="75898" indent="0" defTabSz="914400">
              <a:lnSpc>
                <a:spcPct val="90000"/>
              </a:lnSpc>
              <a:buNone/>
              <a:defRPr/>
            </a:pPr>
            <a:endParaRPr lang="en-US" altLang="en-US" sz="1300" b="1" dirty="0">
              <a:solidFill>
                <a:schemeClr val="tx2">
                  <a:lumMod val="50000"/>
                </a:schemeClr>
              </a:solidFill>
            </a:endParaRPr>
          </a:p>
          <a:p>
            <a:pPr indent="-228600" defTabSz="914400">
              <a:lnSpc>
                <a:spcPct val="90000"/>
              </a:lnSpc>
              <a:defRPr/>
            </a:pPr>
            <a:r>
              <a:rPr lang="en-US" altLang="en-US" sz="1300" b="1" dirty="0">
                <a:solidFill>
                  <a:schemeClr val="tx2">
                    <a:lumMod val="50000"/>
                  </a:schemeClr>
                </a:solidFill>
              </a:rPr>
              <a:t>ΠΕΡΙΟΧΗ ΔΙΕΞΑΓΩΓΗΣ: </a:t>
            </a:r>
            <a:r>
              <a:rPr lang="el-GR" altLang="en-US" sz="1300" b="1" dirty="0">
                <a:solidFill>
                  <a:schemeClr val="tx2">
                    <a:lumMod val="50000"/>
                  </a:schemeClr>
                </a:solidFill>
              </a:rPr>
              <a:t>ΠΕΡΙΦΕΡΕΙΑ ΝΟΤΙΟΥ  ΑΙΓΑΙΟΥ </a:t>
            </a:r>
            <a:endParaRPr lang="en-US" altLang="en-US" sz="1300" b="1" dirty="0">
              <a:solidFill>
                <a:schemeClr val="tx2">
                  <a:lumMod val="50000"/>
                </a:schemeClr>
              </a:solidFill>
            </a:endParaRPr>
          </a:p>
          <a:p>
            <a:pPr indent="-228600" defTabSz="914400">
              <a:lnSpc>
                <a:spcPct val="90000"/>
              </a:lnSpc>
              <a:defRPr/>
            </a:pPr>
            <a:endParaRPr lang="en-US" altLang="en-US" sz="1300" b="1" dirty="0">
              <a:solidFill>
                <a:schemeClr val="tx2">
                  <a:lumMod val="50000"/>
                </a:schemeClr>
              </a:solidFill>
            </a:endParaRPr>
          </a:p>
          <a:p>
            <a:pPr indent="-228600" defTabSz="914400">
              <a:lnSpc>
                <a:spcPct val="90000"/>
              </a:lnSpc>
              <a:defRPr/>
            </a:pPr>
            <a:r>
              <a:rPr lang="en-US" altLang="en-US" sz="1300" b="1" dirty="0">
                <a:solidFill>
                  <a:schemeClr val="tx2">
                    <a:lumMod val="50000"/>
                  </a:schemeClr>
                </a:solidFill>
              </a:rPr>
              <a:t>ΜΕΘΟΔΟΣ ΔΕΙΓΜΑΤΟΛΗΨΙΑΣ: </a:t>
            </a:r>
            <a:r>
              <a:rPr lang="en-US" altLang="en-US" sz="1300" b="1" dirty="0" err="1">
                <a:solidFill>
                  <a:schemeClr val="tx2">
                    <a:lumMod val="50000"/>
                  </a:schemeClr>
                </a:solidFill>
              </a:rPr>
              <a:t>Πολυστ</a:t>
            </a:r>
            <a:r>
              <a:rPr lang="en-US" altLang="en-US" sz="1300" b="1" dirty="0">
                <a:solidFill>
                  <a:schemeClr val="tx2">
                    <a:lumMod val="50000"/>
                  </a:schemeClr>
                </a:solidFill>
              </a:rPr>
              <a:t>αδιακή τυχαία δειγματοληψία με χρήση quota βάσει  γεωγραφικής κατανομής.</a:t>
            </a:r>
          </a:p>
          <a:p>
            <a:pPr indent="-228600" defTabSz="914400">
              <a:lnSpc>
                <a:spcPct val="90000"/>
              </a:lnSpc>
              <a:defRPr/>
            </a:pPr>
            <a:endParaRPr lang="en-US" altLang="en-US" sz="1300" b="1" dirty="0">
              <a:solidFill>
                <a:schemeClr val="tx2">
                  <a:lumMod val="50000"/>
                </a:schemeClr>
              </a:solidFill>
            </a:endParaRPr>
          </a:p>
          <a:p>
            <a:pPr marL="304498" marR="0" lvl="0" indent="-2286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en-US" sz="13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ΜΕΘΟΔΟΣ ΣΥΛΛΟΓΗΣ ΣΤΟΙΧΕΙΩΝ</a:t>
            </a:r>
            <a:r>
              <a:rPr kumimoji="0" lang="en-US" altLang="en-US" sz="1300" b="1" i="0" u="none" strike="noStrike" kern="1200" cap="none" spc="0" normalizeH="0" baseline="0" noProof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Τηλεφωνικές</a:t>
            </a:r>
            <a:r>
              <a:rPr kumimoji="0" lang="en-US" altLang="en-US" sz="13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alt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συνεντεύξεις</a:t>
            </a:r>
            <a:r>
              <a:rPr kumimoji="0" lang="en-US" altLang="en-US" sz="13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β</a:t>
            </a:r>
            <a:r>
              <a:rPr kumimoji="0" lang="en-US" alt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άσει</a:t>
            </a:r>
            <a:r>
              <a:rPr kumimoji="0" lang="en-US" altLang="en-US" sz="13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</a:t>
            </a:r>
            <a:r>
              <a:rPr kumimoji="0" lang="en-US" alt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ηλεκτρονικού</a:t>
            </a:r>
            <a:r>
              <a:rPr kumimoji="0" lang="en-US" altLang="en-US" sz="13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alt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ερωτημ</a:t>
            </a:r>
            <a:r>
              <a:rPr kumimoji="0" lang="en-US" altLang="en-US" sz="13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ατολογίου (CATI).Ακολουθήθηκε η διαδικασία της τυχαίας  επιλογής τηλεφωνικών αριθμών 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Random digit dialing (RDD) </a:t>
            </a:r>
            <a:r>
              <a:rPr kumimoji="0" lang="en-US" altLang="en-US" sz="1300" b="1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σε σταθερά και κινητά τηλέφωνα </a:t>
            </a:r>
            <a:r>
              <a:rPr lang="en-US" altLang="en-US" sz="1300" b="1" dirty="0">
                <a:solidFill>
                  <a:schemeClr val="tx2">
                    <a:lumMod val="50000"/>
                  </a:schemeClr>
                </a:solidFill>
                <a:latin typeface="Calibri"/>
              </a:rPr>
              <a:t>.</a:t>
            </a:r>
          </a:p>
          <a:p>
            <a:pPr marL="304498" marR="0" lvl="0" indent="-2286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altLang="en-US" sz="13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05994" marR="0" lvl="0" indent="-2286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ΣΤΑΘΜΙΣΗ: </a:t>
            </a:r>
            <a:r>
              <a:rPr kumimoji="0" lang="en-US" alt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Έγινε</a:t>
            </a:r>
            <a:r>
              <a:rPr kumimoji="0" lang="en-US" alt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alt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στάθμιση</a:t>
            </a:r>
            <a:r>
              <a:rPr kumimoji="0" lang="en-US" alt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alt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ως</a:t>
            </a:r>
            <a:r>
              <a:rPr kumimoji="0" lang="en-US" alt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π</a:t>
            </a:r>
            <a:r>
              <a:rPr kumimoji="0" lang="en-US" alt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ρος</a:t>
            </a:r>
            <a:r>
              <a:rPr kumimoji="0" lang="en-US" alt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en-US" alt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Φύλο</a:t>
            </a:r>
            <a:r>
              <a:rPr kumimoji="0" lang="en-US" alt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-</a:t>
            </a:r>
            <a:r>
              <a:rPr kumimoji="0" lang="en-US" altLang="en-US" sz="1300" b="1" i="0" u="none" strike="noStrike" kern="1200" cap="none" spc="0" normalizeH="0" baseline="0" noProof="0" dirty="0" err="1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Ηλικί</a:t>
            </a:r>
            <a:r>
              <a:rPr kumimoji="0" lang="en-US" alt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α, Περιοχή κατοικίας και αποτελεσμάτων  Βουλευτικών εκλογών του  </a:t>
            </a:r>
            <a:r>
              <a:rPr kumimoji="0" lang="el-GR" altLang="en-US" sz="13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Ιουνίου 2023</a:t>
            </a:r>
            <a:endParaRPr kumimoji="0" lang="en-US" altLang="en-US" sz="1300" b="1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50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indent="-228600" defTabSz="914400">
              <a:lnSpc>
                <a:spcPct val="90000"/>
              </a:lnSpc>
              <a:defRPr/>
            </a:pPr>
            <a:endParaRPr lang="en-US" altLang="en-US" sz="1300" b="1" dirty="0">
              <a:solidFill>
                <a:schemeClr val="tx2">
                  <a:lumMod val="50000"/>
                </a:schemeClr>
              </a:solidFill>
            </a:endParaRPr>
          </a:p>
          <a:p>
            <a:pPr marL="276071" indent="-228600" defTabSz="914400">
              <a:lnSpc>
                <a:spcPct val="90000"/>
              </a:lnSpc>
              <a:defRPr/>
            </a:pPr>
            <a:r>
              <a:rPr lang="en-US" altLang="en-US" sz="1300" b="1" dirty="0" err="1">
                <a:solidFill>
                  <a:schemeClr val="tx2">
                    <a:lumMod val="50000"/>
                  </a:schemeClr>
                </a:solidFill>
              </a:rPr>
              <a:t>Ποσοστό</a:t>
            </a:r>
            <a:r>
              <a:rPr lang="en-US" altLang="en-US" sz="13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en-US" sz="1300" b="1" dirty="0" err="1">
                <a:solidFill>
                  <a:schemeClr val="tx2">
                    <a:lumMod val="50000"/>
                  </a:schemeClr>
                </a:solidFill>
              </a:rPr>
              <a:t>ελέγχου</a:t>
            </a:r>
            <a:r>
              <a:rPr lang="en-US" altLang="en-US" sz="1300" b="1" dirty="0">
                <a:solidFill>
                  <a:schemeClr val="tx2">
                    <a:lumMod val="50000"/>
                  </a:schemeClr>
                </a:solidFill>
              </a:rPr>
              <a:t>: </a:t>
            </a:r>
            <a:r>
              <a:rPr lang="el-GR" altLang="en-US" sz="1300" b="1" dirty="0">
                <a:solidFill>
                  <a:schemeClr val="tx2">
                    <a:lumMod val="50000"/>
                  </a:schemeClr>
                </a:solidFill>
              </a:rPr>
              <a:t>17,0 </a:t>
            </a:r>
            <a:r>
              <a:rPr lang="en-US" altLang="en-US" sz="1300" b="1" dirty="0">
                <a:solidFill>
                  <a:schemeClr val="tx2">
                    <a:lumMod val="50000"/>
                  </a:schemeClr>
                </a:solidFill>
              </a:rPr>
              <a:t>%</a:t>
            </a:r>
          </a:p>
          <a:p>
            <a:pPr marL="276071" indent="-228600" defTabSz="914400">
              <a:lnSpc>
                <a:spcPct val="90000"/>
              </a:lnSpc>
              <a:defRPr/>
            </a:pPr>
            <a:endParaRPr lang="en-US" altLang="en-US" sz="1300" b="1" dirty="0">
              <a:solidFill>
                <a:schemeClr val="tx2">
                  <a:lumMod val="50000"/>
                </a:schemeClr>
              </a:solidFill>
            </a:endParaRPr>
          </a:p>
          <a:p>
            <a:pPr marL="276071" indent="-228600" defTabSz="914400">
              <a:lnSpc>
                <a:spcPct val="90000"/>
              </a:lnSpc>
              <a:defRPr/>
            </a:pPr>
            <a:r>
              <a:rPr lang="en-US" altLang="en-US" sz="1300" b="1" dirty="0" err="1">
                <a:solidFill>
                  <a:schemeClr val="tx2">
                    <a:lumMod val="50000"/>
                  </a:schemeClr>
                </a:solidFill>
              </a:rPr>
              <a:t>Τρό</a:t>
            </a:r>
            <a:r>
              <a:rPr lang="en-US" altLang="en-US" sz="1300" b="1" dirty="0">
                <a:solidFill>
                  <a:schemeClr val="tx2">
                    <a:lumMod val="50000"/>
                  </a:schemeClr>
                </a:solidFill>
              </a:rPr>
              <a:t>πος ελέγχου: Ταυτόχρονη συνακρόαση τηλεφωνικής κλήσης και θέαση οθόνης</a:t>
            </a:r>
          </a:p>
          <a:p>
            <a:pPr marL="47471" indent="-228600" defTabSz="914400">
              <a:lnSpc>
                <a:spcPct val="90000"/>
              </a:lnSpc>
              <a:defRPr/>
            </a:pPr>
            <a:endParaRPr lang="en-US" altLang="en-US" sz="1300" b="1" dirty="0">
              <a:solidFill>
                <a:schemeClr val="tx2">
                  <a:lumMod val="50000"/>
                </a:schemeClr>
              </a:solidFill>
            </a:endParaRPr>
          </a:p>
          <a:p>
            <a:pPr marL="276071" indent="-228600" defTabSz="914400">
              <a:lnSpc>
                <a:spcPct val="90000"/>
              </a:lnSpc>
              <a:defRPr/>
            </a:pPr>
            <a:r>
              <a:rPr lang="en-US" sz="1300" b="1" dirty="0">
                <a:solidFill>
                  <a:schemeClr val="tx2">
                    <a:lumMod val="50000"/>
                  </a:schemeClr>
                </a:solidFill>
              </a:rPr>
              <a:t>ΕΛΑΧΙΣΤΕΣ ΒΑΣΕΙΣ ΔΕΙΓΜΑΤΟΣ :</a:t>
            </a:r>
            <a:r>
              <a:rPr lang="el-GR" sz="1300" b="1" dirty="0" err="1">
                <a:solidFill>
                  <a:schemeClr val="tx2">
                    <a:lumMod val="50000"/>
                  </a:schemeClr>
                </a:solidFill>
              </a:rPr>
              <a:t>Στ</a:t>
            </a:r>
            <a:r>
              <a:rPr lang="en-US" sz="1300" b="1" dirty="0">
                <a:solidFill>
                  <a:schemeClr val="tx2">
                    <a:lumMod val="50000"/>
                  </a:schemeClr>
                </a:solidFill>
              </a:rPr>
              <a:t>α π</a:t>
            </a:r>
            <a:r>
              <a:rPr lang="en-US" sz="1300" b="1" dirty="0" err="1">
                <a:solidFill>
                  <a:schemeClr val="tx2">
                    <a:lumMod val="50000"/>
                  </a:schemeClr>
                </a:solidFill>
              </a:rPr>
              <a:t>ολιτικά</a:t>
            </a:r>
            <a:r>
              <a:rPr lang="en-US" sz="13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2">
                    <a:lumMod val="50000"/>
                  </a:schemeClr>
                </a:solidFill>
              </a:rPr>
              <a:t>κόμμ</a:t>
            </a:r>
            <a:r>
              <a:rPr lang="en-US" sz="1300" b="1" dirty="0">
                <a:solidFill>
                  <a:schemeClr val="tx2">
                    <a:lumMod val="50000"/>
                  </a:schemeClr>
                </a:solidFill>
              </a:rPr>
              <a:t>ατα που συγκεντρώνουν βάση ψηφοφόρων </a:t>
            </a:r>
            <a:r>
              <a:rPr lang="el-GR" sz="1300" b="1" dirty="0">
                <a:solidFill>
                  <a:schemeClr val="tx2">
                    <a:lumMod val="50000"/>
                  </a:schemeClr>
                </a:solidFill>
              </a:rPr>
              <a:t>σ</a:t>
            </a:r>
            <a:r>
              <a:rPr lang="en-US" sz="1300" b="1" dirty="0" err="1">
                <a:solidFill>
                  <a:schemeClr val="tx2">
                    <a:lumMod val="50000"/>
                  </a:schemeClr>
                </a:solidFill>
              </a:rPr>
              <a:t>το</a:t>
            </a:r>
            <a:r>
              <a:rPr lang="en-US" sz="1300" b="1" dirty="0">
                <a:solidFill>
                  <a:schemeClr val="tx2">
                    <a:lumMod val="50000"/>
                  </a:schemeClr>
                </a:solidFill>
              </a:rPr>
              <a:t> α</a:t>
            </a:r>
            <a:r>
              <a:rPr lang="en-US" sz="1300" b="1" dirty="0" err="1">
                <a:solidFill>
                  <a:schemeClr val="tx2">
                    <a:lumMod val="50000"/>
                  </a:schemeClr>
                </a:solidFill>
              </a:rPr>
              <a:t>στάθμιστο</a:t>
            </a:r>
            <a:r>
              <a:rPr lang="en-US" sz="13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2">
                    <a:lumMod val="50000"/>
                  </a:schemeClr>
                </a:solidFill>
              </a:rPr>
              <a:t>δείγμ</a:t>
            </a:r>
            <a:r>
              <a:rPr lang="en-US" sz="1300" b="1" dirty="0">
                <a:solidFill>
                  <a:schemeClr val="tx2">
                    <a:lumMod val="50000"/>
                  </a:schemeClr>
                </a:solidFill>
              </a:rPr>
              <a:t>α </a:t>
            </a:r>
            <a:r>
              <a:rPr lang="el-GR" sz="1300" b="1" dirty="0">
                <a:solidFill>
                  <a:schemeClr val="tx2">
                    <a:lumMod val="50000"/>
                  </a:schemeClr>
                </a:solidFill>
              </a:rPr>
              <a:t>μικρότερο των </a:t>
            </a:r>
            <a:r>
              <a:rPr lang="en-US" sz="1300" b="1" dirty="0">
                <a:solidFill>
                  <a:schemeClr val="tx2">
                    <a:lumMod val="50000"/>
                  </a:schemeClr>
                </a:solidFill>
              </a:rPr>
              <a:t>60-100 α</a:t>
            </a:r>
            <a:r>
              <a:rPr lang="en-US" sz="1300" b="1" dirty="0" err="1">
                <a:solidFill>
                  <a:schemeClr val="tx2">
                    <a:lumMod val="50000"/>
                  </a:schemeClr>
                </a:solidFill>
              </a:rPr>
              <a:t>τόμων</a:t>
            </a:r>
            <a:r>
              <a:rPr lang="el-GR" sz="1300" b="1" dirty="0">
                <a:solidFill>
                  <a:schemeClr val="tx2">
                    <a:lumMod val="50000"/>
                  </a:schemeClr>
                </a:solidFill>
              </a:rPr>
              <a:t> (ΚΚΕ, ΕΛΛΗΝΙΚΗ ΛΥΣΗ, ΜΕΡΑ 25</a:t>
            </a:r>
            <a:r>
              <a:rPr lang="en-US" sz="13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l-GR" sz="1300" b="1" dirty="0">
                <a:solidFill>
                  <a:schemeClr val="tx2">
                    <a:lumMod val="50000"/>
                  </a:schemeClr>
                </a:solidFill>
              </a:rPr>
              <a:t>), </a:t>
            </a:r>
            <a:r>
              <a:rPr lang="en-US" sz="1300" b="1" dirty="0">
                <a:solidFill>
                  <a:schemeClr val="tx2">
                    <a:lumMod val="50000"/>
                  </a:schemeClr>
                </a:solidFill>
              </a:rPr>
              <a:t>η α</a:t>
            </a:r>
            <a:r>
              <a:rPr lang="en-US" sz="1300" b="1" dirty="0" err="1">
                <a:solidFill>
                  <a:schemeClr val="tx2">
                    <a:lumMod val="50000"/>
                  </a:schemeClr>
                </a:solidFill>
              </a:rPr>
              <a:t>νάλυση</a:t>
            </a:r>
            <a:r>
              <a:rPr lang="en-US" sz="1300" b="1" dirty="0">
                <a:solidFill>
                  <a:schemeClr val="tx2">
                    <a:lumMod val="50000"/>
                  </a:schemeClr>
                </a:solidFill>
              </a:rPr>
              <a:t> επ</a:t>
            </a:r>
            <a:r>
              <a:rPr lang="en-US" sz="1300" b="1" dirty="0" err="1">
                <a:solidFill>
                  <a:schemeClr val="tx2">
                    <a:lumMod val="50000"/>
                  </a:schemeClr>
                </a:solidFill>
              </a:rPr>
              <a:t>ιτρέ</a:t>
            </a:r>
            <a:r>
              <a:rPr lang="en-US" sz="1300" b="1" dirty="0">
                <a:solidFill>
                  <a:schemeClr val="tx2">
                    <a:lumMod val="50000"/>
                  </a:schemeClr>
                </a:solidFill>
              </a:rPr>
              <a:t>πεται άλλα είναι ενδεικτική</a:t>
            </a:r>
            <a:r>
              <a:rPr lang="el-GR" sz="1300" b="1" dirty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en-US" sz="1300" b="1" dirty="0">
              <a:solidFill>
                <a:schemeClr val="tx2">
                  <a:lumMod val="50000"/>
                </a:schemeClr>
              </a:solidFill>
            </a:endParaRPr>
          </a:p>
          <a:p>
            <a:pPr marL="276071" indent="-228600" defTabSz="914400">
              <a:lnSpc>
                <a:spcPct val="90000"/>
              </a:lnSpc>
              <a:defRPr/>
            </a:pPr>
            <a:endParaRPr lang="en-US" sz="1300" b="1" dirty="0">
              <a:solidFill>
                <a:schemeClr val="tx2">
                  <a:lumMod val="50000"/>
                </a:schemeClr>
              </a:solidFill>
            </a:endParaRPr>
          </a:p>
          <a:p>
            <a:pPr marL="225866" indent="-228600" defTabSz="914400">
              <a:lnSpc>
                <a:spcPct val="90000"/>
              </a:lnSpc>
              <a:spcBef>
                <a:spcPts val="303"/>
              </a:spcBef>
              <a:tabLst>
                <a:tab pos="225866" algn="l"/>
                <a:tab pos="226298" algn="l"/>
              </a:tabLst>
              <a:defRPr/>
            </a:pPr>
            <a:r>
              <a:rPr lang="el-GR" sz="1300" b="1" dirty="0">
                <a:solidFill>
                  <a:schemeClr val="tx2">
                    <a:lumMod val="50000"/>
                  </a:schemeClr>
                </a:solidFill>
              </a:rPr>
              <a:t>Δειγματοληπτικό σφάλμα</a:t>
            </a:r>
            <a:r>
              <a:rPr lang="en-US" sz="1300" b="1" dirty="0">
                <a:solidFill>
                  <a:schemeClr val="tx2">
                    <a:lumMod val="50000"/>
                  </a:schemeClr>
                </a:solidFill>
              </a:rPr>
              <a:t>:</a:t>
            </a:r>
            <a:r>
              <a:rPr lang="el-GR" sz="1300" b="1" dirty="0">
                <a:solidFill>
                  <a:schemeClr val="tx2">
                    <a:lumMod val="50000"/>
                  </a:schemeClr>
                </a:solidFill>
              </a:rPr>
              <a:t> Με διάστημα βεβαιότητας 95%, κυμαίνεται εντός του διαστήματος +/- 3,0 % </a:t>
            </a:r>
          </a:p>
          <a:p>
            <a:pPr marL="225866" indent="-228600" defTabSz="914400">
              <a:lnSpc>
                <a:spcPct val="90000"/>
              </a:lnSpc>
              <a:spcBef>
                <a:spcPts val="303"/>
              </a:spcBef>
              <a:tabLst>
                <a:tab pos="225866" algn="l"/>
                <a:tab pos="226298" algn="l"/>
              </a:tabLst>
              <a:defRPr/>
            </a:pPr>
            <a:endParaRPr lang="en-US" sz="1300" b="1" dirty="0">
              <a:solidFill>
                <a:schemeClr val="tx2">
                  <a:lumMod val="50000"/>
                </a:schemeClr>
              </a:solidFill>
            </a:endParaRPr>
          </a:p>
          <a:p>
            <a:pPr marL="133046" indent="-228600" defTabSz="914400">
              <a:lnSpc>
                <a:spcPct val="90000"/>
              </a:lnSpc>
              <a:defRPr/>
            </a:pPr>
            <a:r>
              <a:rPr lang="en-US" sz="1300" b="1" dirty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en-US" sz="1300" b="1" dirty="0" err="1">
                <a:solidFill>
                  <a:schemeClr val="tx2">
                    <a:lumMod val="50000"/>
                  </a:schemeClr>
                </a:solidFill>
              </a:rPr>
              <a:t>Προσω</a:t>
            </a:r>
            <a:r>
              <a:rPr lang="en-US" sz="1300" b="1" dirty="0">
                <a:solidFill>
                  <a:schemeClr val="tx2">
                    <a:lumMod val="50000"/>
                  </a:schemeClr>
                </a:solidFill>
              </a:rPr>
              <a:t>πικό   field: </a:t>
            </a:r>
            <a:r>
              <a:rPr lang="el-GR" sz="1300" b="1" dirty="0">
                <a:solidFill>
                  <a:schemeClr val="tx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Εργάστηκαν 28 </a:t>
            </a:r>
            <a:r>
              <a:rPr lang="el-GR" sz="1300" b="1" dirty="0">
                <a:solidFill>
                  <a:schemeClr val="tx2">
                    <a:lumMod val="50000"/>
                  </a:schemeClr>
                </a:solidFill>
              </a:rPr>
              <a:t>Ε</a:t>
            </a:r>
            <a:r>
              <a:rPr lang="en-US" sz="1300" b="1" dirty="0" err="1">
                <a:solidFill>
                  <a:schemeClr val="tx2">
                    <a:lumMod val="50000"/>
                  </a:schemeClr>
                </a:solidFill>
              </a:rPr>
              <a:t>ρευνητές</a:t>
            </a:r>
            <a:r>
              <a:rPr lang="en-US" sz="1300" b="1" dirty="0">
                <a:solidFill>
                  <a:schemeClr val="tx2">
                    <a:lumMod val="50000"/>
                  </a:schemeClr>
                </a:solidFill>
              </a:rPr>
              <a:t>  και</a:t>
            </a:r>
            <a:r>
              <a:rPr lang="el-GR" sz="1300" b="1" dirty="0">
                <a:solidFill>
                  <a:schemeClr val="tx2">
                    <a:lumMod val="50000"/>
                  </a:schemeClr>
                </a:solidFill>
              </a:rPr>
              <a:t> 1 Ε</a:t>
            </a:r>
            <a:r>
              <a:rPr lang="en-US" sz="1300" b="1" dirty="0">
                <a:solidFill>
                  <a:schemeClr val="tx2">
                    <a:lumMod val="50000"/>
                  </a:schemeClr>
                </a:solidFill>
              </a:rPr>
              <a:t>πόπτ</a:t>
            </a:r>
            <a:r>
              <a:rPr lang="el-GR" sz="1300" b="1" dirty="0">
                <a:solidFill>
                  <a:schemeClr val="tx2">
                    <a:lumMod val="50000"/>
                  </a:schemeClr>
                </a:solidFill>
              </a:rPr>
              <a:t>η</a:t>
            </a:r>
            <a:r>
              <a:rPr lang="en-US" sz="1300" b="1" dirty="0">
                <a:solidFill>
                  <a:schemeClr val="tx2">
                    <a:lumMod val="50000"/>
                  </a:schemeClr>
                </a:solidFill>
              </a:rPr>
              <a:t>ς  </a:t>
            </a:r>
          </a:p>
          <a:p>
            <a:pPr marL="133046" indent="-228600" defTabSz="914400">
              <a:lnSpc>
                <a:spcPct val="90000"/>
              </a:lnSpc>
              <a:defRPr/>
            </a:pPr>
            <a:endParaRPr lang="el-GR" sz="1300" b="1" dirty="0">
              <a:solidFill>
                <a:schemeClr val="tx2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228600" defTabSz="914400">
              <a:lnSpc>
                <a:spcPct val="90000"/>
              </a:lnSpc>
              <a:defRPr/>
            </a:pPr>
            <a:endParaRPr lang="en-US" altLang="en-US" sz="1300" b="1" dirty="0">
              <a:solidFill>
                <a:schemeClr val="tx2">
                  <a:lumMod val="50000"/>
                </a:schemeClr>
              </a:solidFill>
            </a:endParaRPr>
          </a:p>
          <a:p>
            <a:pPr marL="152248" indent="-228600" defTabSz="914400" fontAlgn="base">
              <a:lnSpc>
                <a:spcPct val="90000"/>
              </a:lnSpc>
              <a:spcBef>
                <a:spcPts val="666"/>
              </a:spcBef>
              <a:spcAft>
                <a:spcPct val="0"/>
              </a:spcAft>
              <a:defRPr/>
            </a:pPr>
            <a:r>
              <a:rPr lang="en-US" altLang="en-US" sz="1300" b="1" dirty="0">
                <a:solidFill>
                  <a:schemeClr val="tx2">
                    <a:lumMod val="50000"/>
                  </a:schemeClr>
                </a:solidFill>
              </a:rPr>
              <a:t>Η Opinion Poll ΕΠΕ. </a:t>
            </a:r>
            <a:r>
              <a:rPr lang="en-US" altLang="en-US" sz="1300" b="1" dirty="0" err="1">
                <a:solidFill>
                  <a:schemeClr val="tx2">
                    <a:lumMod val="50000"/>
                  </a:schemeClr>
                </a:solidFill>
              </a:rPr>
              <a:t>Είν</a:t>
            </a:r>
            <a:r>
              <a:rPr lang="en-US" altLang="en-US" sz="1300" b="1" dirty="0">
                <a:solidFill>
                  <a:schemeClr val="tx2">
                    <a:lumMod val="50000"/>
                  </a:schemeClr>
                </a:solidFill>
              </a:rPr>
              <a:t>αι μέλος του ΣΕΔΕΑ, της ESOMAR, της WAPOR και τηρεί τον κανονισμό του Π.Ε.Σ.Σ. και </a:t>
            </a:r>
            <a:r>
              <a:rPr lang="en-US" altLang="en-US" sz="1300" b="1" dirty="0" err="1">
                <a:solidFill>
                  <a:schemeClr val="tx2">
                    <a:lumMod val="50000"/>
                  </a:schemeClr>
                </a:solidFill>
              </a:rPr>
              <a:t>τους</a:t>
            </a:r>
            <a:r>
              <a:rPr lang="en-US" altLang="en-US" sz="13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en-US" sz="1300" b="1" dirty="0" err="1">
                <a:solidFill>
                  <a:schemeClr val="tx2">
                    <a:lumMod val="50000"/>
                  </a:schemeClr>
                </a:solidFill>
              </a:rPr>
              <a:t>διεθνείς</a:t>
            </a:r>
            <a:r>
              <a:rPr lang="en-US" altLang="en-US" sz="13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en-US" sz="1300" b="1" dirty="0" err="1">
                <a:solidFill>
                  <a:schemeClr val="tx2">
                    <a:lumMod val="50000"/>
                  </a:schemeClr>
                </a:solidFill>
              </a:rPr>
              <a:t>κώδικες</a:t>
            </a:r>
            <a:r>
              <a:rPr lang="en-US" altLang="en-US" sz="13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altLang="en-US" sz="1300" b="1" dirty="0" err="1">
                <a:solidFill>
                  <a:schemeClr val="tx2">
                    <a:lumMod val="50000"/>
                  </a:schemeClr>
                </a:solidFill>
              </a:rPr>
              <a:t>δεοντολογί</a:t>
            </a:r>
            <a:r>
              <a:rPr lang="en-US" altLang="en-US" sz="1300" b="1" dirty="0">
                <a:solidFill>
                  <a:schemeClr val="tx2">
                    <a:lumMod val="50000"/>
                  </a:schemeClr>
                </a:solidFill>
              </a:rPr>
              <a:t>ας για την διεξαγωγή και δημοσιοποίηση ερευνών κοινής γνώμης.</a:t>
            </a:r>
          </a:p>
          <a:p>
            <a:pPr indent="-228600" defTabSz="914400">
              <a:lnSpc>
                <a:spcPct val="90000"/>
              </a:lnSpc>
              <a:defRPr/>
            </a:pPr>
            <a:endParaRPr lang="en-US" altLang="en-US" sz="1100" dirty="0"/>
          </a:p>
        </p:txBody>
      </p:sp>
      <p:pic>
        <p:nvPicPr>
          <p:cNvPr id="9" name="Εικόνα 44" descr="27001">
            <a:extLst>
              <a:ext uri="{FF2B5EF4-FFF2-40B4-BE49-F238E27FC236}">
                <a16:creationId xmlns:a16="http://schemas.microsoft.com/office/drawing/2014/main" xmlns="" id="{D45BF0FF-FB0A-E249-02EC-1D491BDEA3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883585" y="7541979"/>
            <a:ext cx="868363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968218"/>
          </a:xfrm>
          <a:solidFill>
            <a:schemeClr val="tx2">
              <a:lumMod val="5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l-GR" sz="2000" b="1" dirty="0">
                <a:solidFill>
                  <a:schemeClr val="bg1"/>
                </a:solidFill>
              </a:rPr>
              <a:t>Ποια είναι η άποψή σας για το συνολικό έργο και την παρουσία του Περιφερειάρχη Γιώργου </a:t>
            </a:r>
            <a:r>
              <a:rPr lang="el-GR" sz="2000" b="1" dirty="0" err="1">
                <a:solidFill>
                  <a:schemeClr val="bg1"/>
                </a:solidFill>
              </a:rPr>
              <a:t>Χατζημάρκου</a:t>
            </a:r>
            <a:r>
              <a:rPr lang="el-GR" sz="2000" b="1" dirty="0">
                <a:solidFill>
                  <a:schemeClr val="bg1"/>
                </a:solidFill>
              </a:rPr>
              <a:t>;</a:t>
            </a:r>
            <a:endParaRPr lang="en-US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11768348"/>
              </p:ext>
            </p:extLst>
          </p:nvPr>
        </p:nvGraphicFramePr>
        <p:xfrm>
          <a:off x="541338" y="1895475"/>
          <a:ext cx="9744075" cy="5357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6">
            <a:extLst>
              <a:ext uri="{FF2B5EF4-FFF2-40B4-BE49-F238E27FC236}">
                <a16:creationId xmlns:a16="http://schemas.microsoft.com/office/drawing/2014/main" xmlns="" id="{386650CB-0398-772F-DA6A-F10B6145F8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0420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852471"/>
          </a:xfrm>
          <a:solidFill>
            <a:schemeClr val="tx2">
              <a:lumMod val="5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el-GR" sz="2000" b="1" dirty="0">
                <a:solidFill>
                  <a:schemeClr val="bg1"/>
                </a:solidFill>
              </a:rPr>
              <a:t>Εσείς θα θέλατε την επανεκλογή του κ. Γιώργου </a:t>
            </a:r>
            <a:r>
              <a:rPr lang="el-GR" sz="2000" b="1" dirty="0" err="1">
                <a:solidFill>
                  <a:schemeClr val="bg1"/>
                </a:solidFill>
              </a:rPr>
              <a:t>Χατζημάρκου</a:t>
            </a:r>
            <a:r>
              <a:rPr lang="el-GR" sz="2000" b="1" dirty="0">
                <a:solidFill>
                  <a:schemeClr val="bg1"/>
                </a:solidFill>
              </a:rPr>
              <a:t> στην θέση του Περιφερειάρχη στις εκλογές της 8ης Οκτωβρίου ή θα προτιμούσατε την εκλογή κάποιου άλλου;</a:t>
            </a:r>
            <a:endParaRPr lang="en-US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056494104"/>
              </p:ext>
            </p:extLst>
          </p:nvPr>
        </p:nvGraphicFramePr>
        <p:xfrm>
          <a:off x="541338" y="1895475"/>
          <a:ext cx="9744075" cy="5357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6">
            <a:extLst>
              <a:ext uri="{FF2B5EF4-FFF2-40B4-BE49-F238E27FC236}">
                <a16:creationId xmlns:a16="http://schemas.microsoft.com/office/drawing/2014/main" xmlns="" id="{C02A638B-8178-9CFA-0C97-6D331EC449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0420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1083965"/>
          </a:xfrm>
          <a:solidFill>
            <a:schemeClr val="tx2">
              <a:lumMod val="5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l-GR" sz="2000" b="1" dirty="0">
                <a:solidFill>
                  <a:schemeClr val="bg1"/>
                </a:solidFill>
              </a:rPr>
              <a:t>Ποια είναι η άποψή σας για τα παρακάτω στελέχη που  είναι υποψήφιοι Περιφερειάρχες Νοτίου Αιγαίου στις εκλογές την ερχόμενη Κυριακή;</a:t>
            </a:r>
            <a:endParaRPr lang="en-US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28001271"/>
              </p:ext>
            </p:extLst>
          </p:nvPr>
        </p:nvGraphicFramePr>
        <p:xfrm>
          <a:off x="541338" y="1895475"/>
          <a:ext cx="9744075" cy="5357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6">
            <a:extLst>
              <a:ext uri="{FF2B5EF4-FFF2-40B4-BE49-F238E27FC236}">
                <a16:creationId xmlns:a16="http://schemas.microsoft.com/office/drawing/2014/main" xmlns="" id="{5D7FD29C-B38B-78AD-E754-00D7009C1B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0420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1095539"/>
          </a:xfrm>
          <a:solidFill>
            <a:schemeClr val="tx2">
              <a:lumMod val="5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l-GR" sz="2000" b="1" dirty="0">
                <a:solidFill>
                  <a:schemeClr val="bg1"/>
                </a:solidFill>
              </a:rPr>
              <a:t>Ποιον από τα παρακάτω στελέχη θα μπορούσατε να ψηφίσετε για Περιφερειάρχη και ποιον δεν θα μπορούσατε να ψηφίσετε ποτέ;</a:t>
            </a:r>
            <a:endParaRPr lang="en-US" sz="20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85839945"/>
              </p:ext>
            </p:extLst>
          </p:nvPr>
        </p:nvGraphicFramePr>
        <p:xfrm>
          <a:off x="541338" y="1895475"/>
          <a:ext cx="9744075" cy="5357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6">
            <a:extLst>
              <a:ext uri="{FF2B5EF4-FFF2-40B4-BE49-F238E27FC236}">
                <a16:creationId xmlns:a16="http://schemas.microsoft.com/office/drawing/2014/main" xmlns="" id="{3DA602AC-F9FE-43C3-5217-CE0B0604DA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0420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817747"/>
          </a:xfrm>
          <a:solidFill>
            <a:schemeClr val="tx2">
              <a:lumMod val="5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l-GR" sz="2000" b="1" dirty="0">
                <a:solidFill>
                  <a:schemeClr val="bg1"/>
                </a:solidFill>
              </a:rPr>
              <a:t>Ανεξάρτητα από το ποιον θα ψηφίσετε για Περιφερειάρχη, ποιος πιστεύετε ότι θα εκλεγεί;</a:t>
            </a:r>
            <a:r>
              <a:rPr lang="en-US" sz="2000" b="1" dirty="0">
                <a:solidFill>
                  <a:schemeClr val="bg1"/>
                </a:solidFill>
              </a:rPr>
              <a:t> 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695374"/>
              </p:ext>
            </p:extLst>
          </p:nvPr>
        </p:nvGraphicFramePr>
        <p:xfrm>
          <a:off x="541338" y="1895475"/>
          <a:ext cx="9744075" cy="5357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6">
            <a:extLst>
              <a:ext uri="{FF2B5EF4-FFF2-40B4-BE49-F238E27FC236}">
                <a16:creationId xmlns:a16="http://schemas.microsoft.com/office/drawing/2014/main" xmlns="" id="{6C8D4DAE-8580-6D89-FEC7-59E365F2FF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04205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921919"/>
          </a:xfrm>
          <a:solidFill>
            <a:schemeClr val="tx2">
              <a:lumMod val="5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l-GR" sz="2000" b="1" dirty="0">
                <a:solidFill>
                  <a:schemeClr val="bg1"/>
                </a:solidFill>
              </a:rPr>
              <a:t>Στις εκλογές για νέο Περιφερειάρχη, ποιον από τους παρακάτω υποψήφιους προτίθεστε να ψηφίσετε;</a:t>
            </a:r>
            <a:r>
              <a:rPr lang="en-US" sz="2000" b="1" dirty="0">
                <a:solidFill>
                  <a:schemeClr val="bg1"/>
                </a:solidFill>
              </a:rPr>
              <a:t> </a:t>
            </a:r>
          </a:p>
        </p:txBody>
      </p:sp>
      <p:pic>
        <p:nvPicPr>
          <p:cNvPr id="3" name="Picture 6">
            <a:extLst>
              <a:ext uri="{FF2B5EF4-FFF2-40B4-BE49-F238E27FC236}">
                <a16:creationId xmlns:a16="http://schemas.microsoft.com/office/drawing/2014/main" xmlns="" id="{12BAD5F9-34CC-1D9D-B558-06A4A0A3E0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710606843"/>
              </p:ext>
            </p:extLst>
          </p:nvPr>
        </p:nvGraphicFramePr>
        <p:xfrm>
          <a:off x="541338" y="1895475"/>
          <a:ext cx="9744075" cy="5357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10420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44340" y="432319"/>
            <a:ext cx="9338072" cy="1072390"/>
          </a:xfrm>
          <a:solidFill>
            <a:schemeClr val="tx2">
              <a:lumMod val="5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l-GR" sz="2000" b="1" dirty="0">
                <a:solidFill>
                  <a:schemeClr val="bg1"/>
                </a:solidFill>
              </a:rPr>
              <a:t>Στις εκλογές για νέο Περιφερειάρχη, ποιον από τους παρακάτω υποψήφιους προτίθεστε να ψηφίσετε;</a:t>
            </a:r>
            <a:r>
              <a:rPr lang="en-US" sz="2000" b="1" dirty="0">
                <a:solidFill>
                  <a:schemeClr val="bg1"/>
                </a:solidFill>
              </a:rPr>
              <a:t> </a:t>
            </a:r>
            <a:br>
              <a:rPr lang="en-US" sz="2000" b="1" dirty="0">
                <a:solidFill>
                  <a:schemeClr val="bg1"/>
                </a:solidFill>
              </a:rPr>
            </a:br>
            <a:r>
              <a:rPr lang="el-GR" sz="2000" b="1" dirty="0">
                <a:solidFill>
                  <a:schemeClr val="bg1"/>
                </a:solidFill>
              </a:rPr>
              <a:t>                                                      </a:t>
            </a:r>
            <a:r>
              <a:rPr lang="el-GR" sz="2000" b="1" dirty="0">
                <a:solidFill>
                  <a:schemeClr val="bg1"/>
                </a:solidFill>
                <a:highlight>
                  <a:srgbClr val="800000"/>
                </a:highlight>
              </a:rPr>
              <a:t>Αναγωγή </a:t>
            </a:r>
            <a:r>
              <a:rPr lang="el-GR" sz="2000" b="1" dirty="0" err="1">
                <a:solidFill>
                  <a:schemeClr val="bg1"/>
                </a:solidFill>
                <a:highlight>
                  <a:srgbClr val="800000"/>
                </a:highlight>
              </a:rPr>
              <a:t>επι</a:t>
            </a:r>
            <a:r>
              <a:rPr lang="el-GR" sz="2000" b="1" dirty="0">
                <a:solidFill>
                  <a:schemeClr val="bg1"/>
                </a:solidFill>
                <a:highlight>
                  <a:srgbClr val="800000"/>
                </a:highlight>
              </a:rPr>
              <a:t> των εγκύρων</a:t>
            </a:r>
            <a:endParaRPr lang="en-US" sz="2000" b="1" dirty="0">
              <a:solidFill>
                <a:schemeClr val="bg1"/>
              </a:solidFill>
              <a:highlight>
                <a:srgbClr val="800000"/>
              </a:highlight>
            </a:endParaRPr>
          </a:p>
        </p:txBody>
      </p:sp>
      <p:pic>
        <p:nvPicPr>
          <p:cNvPr id="3" name="Picture 6">
            <a:extLst>
              <a:ext uri="{FF2B5EF4-FFF2-40B4-BE49-F238E27FC236}">
                <a16:creationId xmlns:a16="http://schemas.microsoft.com/office/drawing/2014/main" xmlns="" id="{EDB122A3-BE83-D4DA-1C38-A9408E98A0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7792" y="7457421"/>
            <a:ext cx="102711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567384027"/>
              </p:ext>
            </p:extLst>
          </p:nvPr>
        </p:nvGraphicFramePr>
        <p:xfrm>
          <a:off x="541338" y="1895475"/>
          <a:ext cx="9744075" cy="5357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10420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5270</TotalTime>
  <Words>224</Words>
  <Application>Microsoft Office PowerPoint</Application>
  <PresentationFormat>B4 (ISO) (250x353 χιλ.)</PresentationFormat>
  <Paragraphs>46</Paragraphs>
  <Slides>10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2</vt:i4>
      </vt:variant>
      <vt:variant>
        <vt:lpstr>Τίτλοι διαφανειών</vt:lpstr>
      </vt:variant>
      <vt:variant>
        <vt:i4>10</vt:i4>
      </vt:variant>
    </vt:vector>
  </HeadingPairs>
  <TitlesOfParts>
    <vt:vector size="12" baseType="lpstr">
      <vt:lpstr>Office Theme</vt:lpstr>
      <vt:lpstr>2_Office Theme</vt:lpstr>
      <vt:lpstr>Διαφάνεια 1</vt:lpstr>
      <vt:lpstr>Ταυτότητα Έρευνας</vt:lpstr>
      <vt:lpstr>Ποια είναι η άποψή σας για το συνολικό έργο και την παρουσία του Περιφερειάρχη Γιώργου Χατζημάρκου;</vt:lpstr>
      <vt:lpstr>Εσείς θα θέλατε την επανεκλογή του κ. Γιώργου Χατζημάρκου στην θέση του Περιφερειάρχη στις εκλογές της 8ης Οκτωβρίου ή θα προτιμούσατε την εκλογή κάποιου άλλου;</vt:lpstr>
      <vt:lpstr>Ποια είναι η άποψή σας για τα παρακάτω στελέχη που  είναι υποψήφιοι Περιφερειάρχες Νοτίου Αιγαίου στις εκλογές την ερχόμενη Κυριακή;</vt:lpstr>
      <vt:lpstr>Ποιον από τα παρακάτω στελέχη θα μπορούσατε να ψηφίσετε για Περιφερειάρχη και ποιον δεν θα μπορούσατε να ψηφίσετε ποτέ;</vt:lpstr>
      <vt:lpstr>Ανεξάρτητα από το ποιον θα ψηφίσετε για Περιφερειάρχη, ποιος πιστεύετε ότι θα εκλεγεί; </vt:lpstr>
      <vt:lpstr>Στις εκλογές για νέο Περιφερειάρχη, ποιον από τους παρακάτω υποψήφιους προτίθεστε να ψηφίσετε; </vt:lpstr>
      <vt:lpstr>Στις εκλογές για νέο Περιφερειάρχη, ποιον από τους παρακάτω υποψήφιους προτίθεστε να ψηφίσετε;                                                        Αναγωγή επι των εγκύρων</vt:lpstr>
      <vt:lpstr>ΤΕΛΟΣ ΠΑΡΟΥΣΙΑΣΗΣ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ΤΙΤΛΟΣ</dc:title>
  <dc:creator>Λογαριασμός Microsoft</dc:creator>
  <cp:lastModifiedBy>User</cp:lastModifiedBy>
  <cp:revision>824</cp:revision>
  <dcterms:created xsi:type="dcterms:W3CDTF">2021-02-20T11:15:26Z</dcterms:created>
  <dcterms:modified xsi:type="dcterms:W3CDTF">2023-10-02T06:39:54Z</dcterms:modified>
</cp:coreProperties>
</file>